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300" r:id="rId19"/>
    <p:sldId id="280" r:id="rId20"/>
    <p:sldId id="279" r:id="rId21"/>
    <p:sldId id="282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1" r:id="rId31"/>
    <p:sldId id="290" r:id="rId32"/>
    <p:sldId id="292" r:id="rId33"/>
    <p:sldId id="293" r:id="rId34"/>
    <p:sldId id="294" r:id="rId35"/>
    <p:sldId id="295" r:id="rId36"/>
    <p:sldId id="296" r:id="rId37"/>
    <p:sldId id="298" r:id="rId38"/>
    <p:sldId id="29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294"/>
    <a:srgbClr val="F3EAD9"/>
    <a:srgbClr val="1B8E00"/>
    <a:srgbClr val="115400"/>
    <a:srgbClr val="AE9CC4"/>
    <a:srgbClr val="B1FF9F"/>
    <a:srgbClr val="7CC3D6"/>
    <a:srgbClr val="B6AD80"/>
    <a:srgbClr val="F9B883"/>
    <a:srgbClr val="AFCAE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80" d="100"/>
          <a:sy n="80" d="100"/>
        </p:scale>
        <p:origin x="-762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8.2779199475065623E-2"/>
          <c:y val="4.8172841184963566E-2"/>
          <c:w val="0.62858650481189848"/>
          <c:h val="0.803137719154404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руб.</c:v>
                </c:pt>
              </c:strCache>
            </c:strRef>
          </c:tx>
          <c:spPr>
            <a:solidFill>
              <a:srgbClr val="1B8E00"/>
            </a:solidFill>
          </c:spPr>
          <c:dLbls>
            <c:dLbl>
              <c:idx val="0"/>
              <c:layout>
                <c:manualLayout>
                  <c:x val="4.1666666666666709E-3"/>
                  <c:y val="-7.1110613399031408E-2"/>
                </c:manualLayout>
              </c:layout>
              <c:showVal val="1"/>
            </c:dLbl>
            <c:dLbl>
              <c:idx val="1"/>
              <c:layout>
                <c:manualLayout>
                  <c:x val="4.1666666666666709E-3"/>
                  <c:y val="-4.4020855913686097E-2"/>
                </c:manualLayout>
              </c:layout>
              <c:showVal val="1"/>
            </c:dLbl>
            <c:dLbl>
              <c:idx val="2"/>
              <c:layout>
                <c:manualLayout>
                  <c:x val="-2.7777777777777835E-3"/>
                  <c:y val="-6.0951954342026916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2018 год (факт)</c:v>
                </c:pt>
                <c:pt idx="1">
                  <c:v>2019 год (план)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1878.8</c:v>
                </c:pt>
                <c:pt idx="1">
                  <c:v>1995</c:v>
                </c:pt>
                <c:pt idx="2" formatCode="General">
                  <c:v>1916.2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млн. руб.</c:v>
                </c:pt>
              </c:strCache>
            </c:strRef>
          </c:tx>
          <c:spPr>
            <a:solidFill>
              <a:srgbClr val="DCC294"/>
            </a:solidFill>
          </c:spPr>
          <c:dLbls>
            <c:dLbl>
              <c:idx val="0"/>
              <c:layout>
                <c:manualLayout>
                  <c:x val="7.222211286089239E-2"/>
                  <c:y val="0.13544878742672656"/>
                </c:manualLayout>
              </c:layout>
              <c:showVal val="1"/>
            </c:dLbl>
            <c:dLbl>
              <c:idx val="1"/>
              <c:layout>
                <c:manualLayout>
                  <c:x val="7.0833333333333429E-2"/>
                  <c:y val="0.17269693733760488"/>
                </c:manualLayout>
              </c:layout>
              <c:showVal val="1"/>
            </c:dLbl>
            <c:dLbl>
              <c:idx val="2"/>
              <c:layout>
                <c:manualLayout>
                  <c:x val="7.0833333333333429E-2"/>
                  <c:y val="0.16253854491207176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2018 год (факт)</c:v>
                </c:pt>
                <c:pt idx="1">
                  <c:v>2019 год (план)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1876.9</c:v>
                </c:pt>
                <c:pt idx="1">
                  <c:v>2038.2</c:v>
                </c:pt>
                <c:pt idx="2" formatCode="0.0">
                  <c:v>1921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Дефицит/профицит, млн. руб.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5.0000000000000031E-2"/>
                  <c:y val="2.7089757485345315E-2"/>
                </c:manualLayout>
              </c:layout>
              <c:showVal val="1"/>
            </c:dLbl>
            <c:dLbl>
              <c:idx val="1"/>
              <c:layout>
                <c:manualLayout>
                  <c:x val="5.9722222222222329E-2"/>
                  <c:y val="8.8041711827372124E-2"/>
                </c:manualLayout>
              </c:layout>
              <c:showVal val="1"/>
            </c:dLbl>
            <c:dLbl>
              <c:idx val="2"/>
              <c:layout>
                <c:manualLayout>
                  <c:x val="5.2777777777777812E-2"/>
                  <c:y val="8.8041711827372124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2018 год (факт)</c:v>
                </c:pt>
                <c:pt idx="1">
                  <c:v>2019 год (план)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1.9</c:v>
                </c:pt>
                <c:pt idx="1">
                  <c:v>-43.2</c:v>
                </c:pt>
                <c:pt idx="2">
                  <c:v>-4.8</c:v>
                </c:pt>
              </c:numCache>
            </c:numRef>
          </c:val>
        </c:ser>
        <c:shape val="cylinder"/>
        <c:axId val="109762816"/>
        <c:axId val="109600768"/>
        <c:axId val="0"/>
      </c:bar3DChart>
      <c:catAx>
        <c:axId val="109762816"/>
        <c:scaling>
          <c:orientation val="minMax"/>
        </c:scaling>
        <c:axPos val="b"/>
        <c:tickLblPos val="nextTo"/>
        <c:crossAx val="109600768"/>
        <c:crosses val="autoZero"/>
        <c:auto val="1"/>
        <c:lblAlgn val="ctr"/>
        <c:lblOffset val="100"/>
      </c:catAx>
      <c:valAx>
        <c:axId val="109600768"/>
        <c:scaling>
          <c:orientation val="minMax"/>
        </c:scaling>
        <c:axPos val="l"/>
        <c:majorGridlines/>
        <c:numFmt formatCode="General" sourceLinked="1"/>
        <c:tickLblPos val="nextTo"/>
        <c:crossAx val="109762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45833333333377"/>
          <c:y val="5.2145252419900867E-2"/>
          <c:w val="0.24743055555555554"/>
          <c:h val="0.7962749256081248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542190584688975"/>
          <c:y val="2.7594163395674491E-2"/>
          <c:w val="0.64320971170267061"/>
          <c:h val="0.7986840106038058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1B8E00"/>
            </a:solidFill>
          </c:spPr>
          <c:dLbls>
            <c:dLbl>
              <c:idx val="0"/>
              <c:layout>
                <c:manualLayout>
                  <c:x val="7.7655015781954606E-2"/>
                  <c:y val="-3.4519712114661292E-3"/>
                </c:manualLayout>
              </c:layout>
              <c:showVal val="1"/>
            </c:dLbl>
            <c:dLbl>
              <c:idx val="1"/>
              <c:layout>
                <c:manualLayout>
                  <c:x val="7.9608680899941289E-2"/>
                  <c:y val="-1.7261668115709362E-3"/>
                </c:manualLayout>
              </c:layout>
              <c:showVal val="1"/>
            </c:dLbl>
            <c:dLbl>
              <c:idx val="2"/>
              <c:layout>
                <c:manualLayout>
                  <c:x val="8.1073756684357678E-2"/>
                  <c:y val="6.9037612170943872E-3"/>
                </c:manualLayout>
              </c:layout>
              <c:showVal val="1"/>
            </c:dLbl>
            <c:dLbl>
              <c:idx val="3"/>
              <c:layout>
                <c:manualLayout>
                  <c:x val="8.2050704612733186E-2"/>
                  <c:y val="6.9039424229322601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 факт</c:v>
                </c:pt>
                <c:pt idx="1">
                  <c:v>2017 год факт</c:v>
                </c:pt>
                <c:pt idx="2">
                  <c:v>2018 год факт</c:v>
                </c:pt>
                <c:pt idx="3">
                  <c:v>2019 год факт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402.7</c:v>
                </c:pt>
                <c:pt idx="1">
                  <c:v>412.2</c:v>
                </c:pt>
                <c:pt idx="2">
                  <c:v>444.6</c:v>
                </c:pt>
                <c:pt idx="3">
                  <c:v>456.4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DCC294"/>
            </a:solidFill>
          </c:spPr>
          <c:dLbls>
            <c:dLbl>
              <c:idx val="0"/>
              <c:layout>
                <c:manualLayout>
                  <c:x val="1.0744696671397196E-2"/>
                  <c:y val="-0.29169156736888796"/>
                </c:manualLayout>
              </c:layout>
              <c:showVal val="1"/>
            </c:dLbl>
            <c:dLbl>
              <c:idx val="1"/>
              <c:layout>
                <c:manualLayout>
                  <c:x val="3.4187409024031556E-3"/>
                  <c:y val="-0.31470470877866202"/>
                </c:manualLayout>
              </c:layout>
              <c:showVal val="1"/>
            </c:dLbl>
            <c:dLbl>
              <c:idx val="2"/>
              <c:layout>
                <c:manualLayout>
                  <c:x val="1.1721413861008284E-2"/>
                  <c:y val="-0.31240339463768457"/>
                </c:manualLayout>
              </c:layout>
              <c:showVal val="1"/>
            </c:dLbl>
            <c:dLbl>
              <c:idx val="3"/>
              <c:layout>
                <c:manualLayout>
                  <c:x val="5.8607646151952334E-3"/>
                  <c:y val="-0.3175815326607214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 факт</c:v>
                </c:pt>
                <c:pt idx="1">
                  <c:v>2017 год факт</c:v>
                </c:pt>
                <c:pt idx="2">
                  <c:v>2018 год факт</c:v>
                </c:pt>
                <c:pt idx="3">
                  <c:v>2019 год факт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 formatCode="#,##0.0">
                  <c:v>1271.5999999999999</c:v>
                </c:pt>
                <c:pt idx="1">
                  <c:v>1486</c:v>
                </c:pt>
                <c:pt idx="2" formatCode="General">
                  <c:v>1434.3</c:v>
                </c:pt>
                <c:pt idx="3" formatCode="General">
                  <c:v>1459.8</c:v>
                </c:pt>
              </c:numCache>
            </c:numRef>
          </c:val>
        </c:ser>
        <c:shape val="cylinder"/>
        <c:axId val="124752256"/>
        <c:axId val="124753792"/>
        <c:axId val="0"/>
      </c:bar3DChart>
      <c:catAx>
        <c:axId val="12475225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4753792"/>
        <c:crosses val="autoZero"/>
        <c:auto val="1"/>
        <c:lblAlgn val="ctr"/>
        <c:lblOffset val="100"/>
      </c:catAx>
      <c:valAx>
        <c:axId val="1247537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24752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59607483365767"/>
          <c:y val="3.053282403615927E-2"/>
          <c:w val="0.21558949543316092"/>
          <c:h val="0.95254110382623358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1B8E00"/>
            </a:solidFill>
          </c:spPr>
          <c:dLbls>
            <c:dLbl>
              <c:idx val="0"/>
              <c:layout>
                <c:manualLayout>
                  <c:x val="9.917016615417748E-2"/>
                  <c:y val="-3.511635229581786E-2"/>
                </c:manualLayout>
              </c:layout>
              <c:showVal val="1"/>
            </c:dLbl>
            <c:dLbl>
              <c:idx val="1"/>
              <c:layout>
                <c:manualLayout>
                  <c:x val="9.4593081562446224E-2"/>
                  <c:y val="-3.7311124314306575E-2"/>
                </c:manualLayout>
              </c:layout>
              <c:showVal val="1"/>
            </c:dLbl>
            <c:dLbl>
              <c:idx val="2"/>
              <c:layout>
                <c:manualLayout>
                  <c:x val="9.917016615417748E-2"/>
                  <c:y val="-3.2921580277329346E-2"/>
                </c:manualLayout>
              </c:layout>
              <c:showVal val="1"/>
            </c:dLbl>
            <c:dLbl>
              <c:idx val="3"/>
              <c:layout>
                <c:manualLayout>
                  <c:x val="9.6118776426356564E-2"/>
                  <c:y val="-3.29217530940236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 </c:v>
                </c:pt>
                <c:pt idx="1">
                  <c:v>2017 год </c:v>
                </c:pt>
                <c:pt idx="2">
                  <c:v>2018 год </c:v>
                </c:pt>
                <c:pt idx="3">
                  <c:v>2019 год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1741.3</c:v>
                </c:pt>
                <c:pt idx="1">
                  <c:v>1985.6</c:v>
                </c:pt>
                <c:pt idx="2">
                  <c:v>1973.6</c:v>
                </c:pt>
                <c:pt idx="3">
                  <c:v>2038.2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DCC294"/>
            </a:solidFill>
          </c:spPr>
          <c:dLbls>
            <c:dLbl>
              <c:idx val="0"/>
              <c:layout>
                <c:manualLayout>
                  <c:x val="9.1541691834625211E-2"/>
                  <c:y val="-3.0726808258840697E-2"/>
                </c:manualLayout>
              </c:layout>
              <c:showVal val="1"/>
            </c:dLbl>
            <c:dLbl>
              <c:idx val="1"/>
              <c:layout>
                <c:manualLayout>
                  <c:x val="9.6118776426356509E-2"/>
                  <c:y val="-2.8532036240352058E-2"/>
                </c:manualLayout>
              </c:layout>
              <c:showVal val="1"/>
            </c:dLbl>
            <c:dLbl>
              <c:idx val="2"/>
              <c:layout>
                <c:manualLayout>
                  <c:x val="9.917016615417748E-2"/>
                  <c:y val="-2.6337264221863485E-2"/>
                </c:manualLayout>
              </c:layout>
              <c:showVal val="1"/>
            </c:dLbl>
            <c:dLbl>
              <c:idx val="3"/>
              <c:layout>
                <c:manualLayout>
                  <c:x val="9.4593081562446266E-2"/>
                  <c:y val="-2.853203624035205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 </c:v>
                </c:pt>
                <c:pt idx="1">
                  <c:v>2017 год </c:v>
                </c:pt>
                <c:pt idx="2">
                  <c:v>2018 год </c:v>
                </c:pt>
                <c:pt idx="3">
                  <c:v>2019 год 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 formatCode="General">
                  <c:v>1670.1</c:v>
                </c:pt>
                <c:pt idx="1">
                  <c:v>1893</c:v>
                </c:pt>
                <c:pt idx="2">
                  <c:v>1876.9</c:v>
                </c:pt>
                <c:pt idx="3">
                  <c:v>1921</c:v>
                </c:pt>
              </c:numCache>
            </c:numRef>
          </c:val>
        </c:ser>
        <c:shape val="cylinder"/>
        <c:axId val="124342272"/>
        <c:axId val="124343808"/>
        <c:axId val="0"/>
      </c:bar3DChart>
      <c:catAx>
        <c:axId val="12434227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4343808"/>
        <c:crosses val="autoZero"/>
        <c:auto val="1"/>
        <c:lblAlgn val="ctr"/>
        <c:lblOffset val="100"/>
      </c:catAx>
      <c:valAx>
        <c:axId val="124343808"/>
        <c:scaling>
          <c:orientation val="minMax"/>
        </c:scaling>
        <c:axPos val="l"/>
        <c:majorGridlines/>
        <c:numFmt formatCode="0%" sourceLinked="1"/>
        <c:tickLblPos val="nextTo"/>
        <c:crossAx val="124342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537169050354715"/>
          <c:y val="0.10986786781181919"/>
          <c:w val="9.5474140312990979E-2"/>
          <c:h val="0.69247338363681676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4996996208807262"/>
          <c:y val="1.7618828160836505E-4"/>
        </c:manualLayout>
      </c:layout>
    </c:title>
    <c:plotArea>
      <c:layout>
        <c:manualLayout>
          <c:layoutTarget val="inner"/>
          <c:xMode val="edge"/>
          <c:yMode val="edge"/>
          <c:x val="4.5414552347623309E-2"/>
          <c:y val="0.14214639052260525"/>
          <c:w val="0.86102289297171264"/>
          <c:h val="0.79478479994486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- 1 921,0 млн. руб.</c:v>
                </c:pt>
              </c:strCache>
            </c:strRef>
          </c:tx>
          <c:explosion val="25"/>
          <c:dPt>
            <c:idx val="0"/>
            <c:spPr>
              <a:solidFill>
                <a:srgbClr val="B1FF9F"/>
              </a:solidFill>
            </c:spPr>
          </c:dPt>
          <c:dPt>
            <c:idx val="1"/>
            <c:spPr>
              <a:solidFill>
                <a:srgbClr val="E6B9B8"/>
              </a:solidFill>
            </c:spPr>
          </c:dPt>
          <c:dLbls>
            <c:dLbl>
              <c:idx val="0"/>
              <c:layout>
                <c:manualLayout>
                  <c:x val="-2.4537073490813674E-2"/>
                  <c:y val="-0.22051127712680391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dirty="0"/>
                      <a:t>Муниципальные программы
</a:t>
                    </a:r>
                    <a:r>
                      <a:rPr lang="ru-RU" dirty="0" smtClean="0"/>
                      <a:t>95,6%</a:t>
                    </a:r>
                    <a:endParaRPr lang="ru-RU" dirty="0"/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0.14444444444444496"/>
                  <c:y val="-3.4187794903380447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dirty="0" err="1"/>
                      <a:t>Непрограммные</a:t>
                    </a:r>
                    <a:r>
                      <a:rPr lang="ru-RU" dirty="0"/>
                      <a:t> расходы
</a:t>
                    </a:r>
                    <a:r>
                      <a:rPr lang="ru-RU" dirty="0" smtClean="0"/>
                      <a:t>4,4%</a:t>
                    </a:r>
                    <a:endParaRPr lang="ru-RU" dirty="0"/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1836.8</c:v>
                </c:pt>
                <c:pt idx="1">
                  <c:v>84.2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0750874890638671"/>
          <c:y val="2.5605498193726636E-2"/>
          <c:w val="0.7621070282881317"/>
          <c:h val="0.870744105256367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7CC3D6"/>
            </a:solidFill>
          </c:spPr>
          <c:cat>
            <c:strRef>
              <c:f>Лист1!$A$2:$A$5</c:f>
              <c:strCache>
                <c:ptCount val="4"/>
                <c:pt idx="0">
                  <c:v>Расходы на обеспечение деятельности органов местного самоуправления</c:v>
                </c:pt>
                <c:pt idx="1">
                  <c:v>Прочие расходы, не отнесенные к муниципальным программам Ярославского района</c:v>
                </c:pt>
                <c:pt idx="2">
                  <c:v>Контрольно-счетная палата Ярославского района</c:v>
                </c:pt>
                <c:pt idx="3">
                  <c:v>Муниципальный Совет Ярославского района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">
                  <c:v>75306.5</c:v>
                </c:pt>
                <c:pt idx="1">
                  <c:v>8628.2999999999938</c:v>
                </c:pt>
                <c:pt idx="2">
                  <c:v>1944.5</c:v>
                </c:pt>
                <c:pt idx="3">
                  <c:v>410.8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AE9CC4"/>
            </a:solidFill>
          </c:spPr>
          <c:cat>
            <c:strRef>
              <c:f>Лист1!$A$2:$A$5</c:f>
              <c:strCache>
                <c:ptCount val="4"/>
                <c:pt idx="0">
                  <c:v>Расходы на обеспечение деятельности органов местного самоуправления</c:v>
                </c:pt>
                <c:pt idx="1">
                  <c:v>Прочие расходы, не отнесенные к муниципальным программам Ярославского района</c:v>
                </c:pt>
                <c:pt idx="2">
                  <c:v>Контрольно-счетная палата Ярославского района</c:v>
                </c:pt>
                <c:pt idx="3">
                  <c:v>Муниципальный Совет Ярославского района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#,##0.0">
                  <c:v>74371.3</c:v>
                </c:pt>
                <c:pt idx="1">
                  <c:v>7474.7</c:v>
                </c:pt>
                <c:pt idx="2">
                  <c:v>1929.6</c:v>
                </c:pt>
                <c:pt idx="3" formatCode="0.0">
                  <c:v>409</c:v>
                </c:pt>
              </c:numCache>
            </c:numRef>
          </c:val>
        </c:ser>
        <c:shape val="cylinder"/>
        <c:axId val="100654080"/>
        <c:axId val="100655872"/>
        <c:axId val="0"/>
      </c:bar3DChart>
      <c:catAx>
        <c:axId val="100654080"/>
        <c:scaling>
          <c:orientation val="minMax"/>
        </c:scaling>
        <c:delete val="1"/>
        <c:axPos val="b"/>
        <c:tickLblPos val="nextTo"/>
        <c:crossAx val="100655872"/>
        <c:crosses val="autoZero"/>
        <c:auto val="1"/>
        <c:lblAlgn val="ctr"/>
        <c:lblOffset val="100"/>
      </c:catAx>
      <c:valAx>
        <c:axId val="100655872"/>
        <c:scaling>
          <c:orientation val="minMax"/>
        </c:scaling>
        <c:axPos val="l"/>
        <c:majorGridlines/>
        <c:numFmt formatCode="#,##0.0" sourceLinked="1"/>
        <c:tickLblPos val="nextTo"/>
        <c:crossAx val="100654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283148148148148"/>
          <c:y val="0"/>
        </c:manualLayout>
      </c:layout>
      <c:txPr>
        <a:bodyPr/>
        <a:lstStyle/>
        <a:p>
          <a:pPr>
            <a:defRPr sz="180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defRPr>
          </a:pPr>
          <a:endParaRPr lang="ru-RU"/>
        </a:p>
      </c:tx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(-) / профицит (+) бюджета, тыс. руб.</c:v>
                </c:pt>
              </c:strCache>
            </c:strRef>
          </c:tx>
          <c:spPr>
            <a:ln>
              <a:solidFill>
                <a:srgbClr val="115400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rgbClr val="115400"/>
                </a:solidFill>
              </a:ln>
            </c:spPr>
          </c:marker>
          <c:dLbls>
            <c:dLbl>
              <c:idx val="0"/>
              <c:layout>
                <c:manualLayout>
                  <c:x val="-4.6295931758530183E-3"/>
                  <c:y val="8.3329756027759896E-2"/>
                </c:manualLayout>
              </c:layout>
              <c:showVal val="1"/>
            </c:dLbl>
            <c:dLbl>
              <c:idx val="1"/>
              <c:layout>
                <c:manualLayout>
                  <c:x val="6.9444444444444441E-3"/>
                  <c:y val="-6.7160023765751808E-2"/>
                </c:manualLayout>
              </c:layout>
              <c:showVal val="1"/>
            </c:dLbl>
            <c:dLbl>
              <c:idx val="2"/>
              <c:layout>
                <c:manualLayout>
                  <c:x val="-1.3888998250218722E-2"/>
                  <c:y val="-6.2198767540462434E-2"/>
                </c:manualLayout>
              </c:layout>
              <c:showVal val="1"/>
            </c:dLbl>
            <c:dLbl>
              <c:idx val="3"/>
              <c:layout>
                <c:manualLayout>
                  <c:x val="-1.0185148731408574E-2"/>
                  <c:y val="8.9118458585688912E-3"/>
                </c:manualLayout>
              </c:layout>
              <c:showVal val="1"/>
            </c:dLbl>
            <c:dLbl>
              <c:idx val="4"/>
              <c:layout>
                <c:manualLayout>
                  <c:x val="-2.7777777777777853E-2"/>
                  <c:y val="-6.61494078130524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"-"?\ _₽_-;_-@_-</c:formatCode>
                <c:ptCount val="4"/>
                <c:pt idx="0">
                  <c:v>4175.1000000000004</c:v>
                </c:pt>
                <c:pt idx="1">
                  <c:v>5230.3</c:v>
                </c:pt>
                <c:pt idx="2" formatCode="_-* #,##0.0\ _₽_-;\-* #,##0.0\ _₽_-;_-* &quot;-&quot;\ _₽_-;_-@_-">
                  <c:v>1887.2</c:v>
                </c:pt>
                <c:pt idx="3" formatCode="_-* #,##0.0\ _₽_-;\-* #,##0.0\ _₽_-;_-* &quot;-&quot;\ _₽_-;_-@_-">
                  <c:v>-4826.7</c:v>
                </c:pt>
              </c:numCache>
            </c:numRef>
          </c:val>
        </c:ser>
        <c:marker val="1"/>
        <c:axId val="149797888"/>
        <c:axId val="149803776"/>
      </c:lineChart>
      <c:catAx>
        <c:axId val="149797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ru-RU"/>
          </a:p>
        </c:txPr>
        <c:crossAx val="149803776"/>
        <c:crosses val="autoZero"/>
        <c:auto val="1"/>
        <c:lblAlgn val="ctr"/>
        <c:lblOffset val="100"/>
      </c:catAx>
      <c:valAx>
        <c:axId val="149803776"/>
        <c:scaling>
          <c:orientation val="minMax"/>
        </c:scaling>
        <c:axPos val="l"/>
        <c:majorGridlines/>
        <c:numFmt formatCode="_-* #,##0.0\ _₽_-;\-* #,##0.0\ _₽_-;_-* &quot;-&quot;?\ _₽_-;_-@_-" sourceLinked="1"/>
        <c:tickLblPos val="nextTo"/>
        <c:txPr>
          <a:bodyPr/>
          <a:lstStyle/>
          <a:p>
            <a: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ru-RU"/>
          </a:p>
        </c:txPr>
        <c:crossAx val="1497978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A6AC1-BB8A-4CA3-99E9-7E17CA9C1CF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30A8619-1C54-490B-BAE5-C36748F1BB86}">
      <dgm:prSet phldrT="[Текст]"/>
      <dgm:spPr>
        <a:solidFill>
          <a:srgbClr val="DCC294"/>
        </a:solidFill>
        <a:ln>
          <a:solidFill>
            <a:srgbClr val="DCC294"/>
          </a:solidFill>
        </a:ln>
      </dgm:spPr>
      <dgm:t>
        <a:bodyPr/>
        <a:lstStyle/>
        <a:p>
          <a:r>
            <a:rPr lang="ru-RU" b="1" dirty="0" smtClean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Исполнение бюджета по доходам</a:t>
          </a:r>
          <a:endParaRPr lang="ru-RU" b="1" dirty="0">
            <a:solidFill>
              <a:srgbClr val="115400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31543D2-443F-4B43-8B2D-EB69849AA6B5}" type="parTrans" cxnId="{BD6F953B-B86F-4B8C-821B-71A154CB1EAB}">
      <dgm:prSet/>
      <dgm:spPr/>
      <dgm:t>
        <a:bodyPr/>
        <a:lstStyle/>
        <a:p>
          <a:endParaRPr lang="ru-RU"/>
        </a:p>
      </dgm:t>
    </dgm:pt>
    <dgm:pt modelId="{D510038D-D9D3-48A9-9B58-AEFE82C6D4CB}" type="sibTrans" cxnId="{BD6F953B-B86F-4B8C-821B-71A154CB1EAB}">
      <dgm:prSet/>
      <dgm:spPr/>
      <dgm:t>
        <a:bodyPr/>
        <a:lstStyle/>
        <a:p>
          <a:endParaRPr lang="ru-RU"/>
        </a:p>
      </dgm:t>
    </dgm:pt>
    <dgm:pt modelId="{01D4731C-6998-4934-82A1-0710617807ED}">
      <dgm:prSet phldrT="[Текст]"/>
      <dgm:spPr>
        <a:solidFill>
          <a:srgbClr val="DCC294"/>
        </a:solidFill>
        <a:ln>
          <a:solidFill>
            <a:srgbClr val="DCC294"/>
          </a:solidFill>
        </a:ln>
      </dgm:spPr>
      <dgm:t>
        <a:bodyPr/>
        <a:lstStyle/>
        <a:p>
          <a:r>
            <a:rPr lang="ru-RU" b="1" dirty="0" smtClean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Исполнение бюджета по расходам (по муниципальным программам и </a:t>
          </a:r>
          <a:r>
            <a:rPr lang="ru-RU" b="1" dirty="0" err="1" smtClean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непрограммным</a:t>
          </a:r>
          <a:r>
            <a:rPr lang="ru-RU" b="1" dirty="0" smtClean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 направлениям расходов) </a:t>
          </a:r>
        </a:p>
      </dgm:t>
    </dgm:pt>
    <dgm:pt modelId="{61E5946D-F482-4405-90F1-B2EB4CD1CE1E}" type="parTrans" cxnId="{C13A97A7-4FF3-4A49-9FA9-885ACFB5E9A4}">
      <dgm:prSet/>
      <dgm:spPr/>
      <dgm:t>
        <a:bodyPr/>
        <a:lstStyle/>
        <a:p>
          <a:endParaRPr lang="ru-RU"/>
        </a:p>
      </dgm:t>
    </dgm:pt>
    <dgm:pt modelId="{3F089FDE-D6F7-403E-8358-1F1D63E9CF4C}" type="sibTrans" cxnId="{C13A97A7-4FF3-4A49-9FA9-885ACFB5E9A4}">
      <dgm:prSet/>
      <dgm:spPr/>
      <dgm:t>
        <a:bodyPr/>
        <a:lstStyle/>
        <a:p>
          <a:endParaRPr lang="ru-RU"/>
        </a:p>
      </dgm:t>
    </dgm:pt>
    <dgm:pt modelId="{164753E1-9A94-4A25-AA55-5E6C617B5EA5}">
      <dgm:prSet phldrT="[Текст]"/>
      <dgm:spPr>
        <a:solidFill>
          <a:srgbClr val="DCC294"/>
        </a:solidFill>
        <a:ln>
          <a:solidFill>
            <a:srgbClr val="DCC294"/>
          </a:solidFill>
        </a:ln>
      </dgm:spPr>
      <dgm:t>
        <a:bodyPr/>
        <a:lstStyle/>
        <a:p>
          <a:r>
            <a:rPr lang="ru-RU" b="1" dirty="0" smtClean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Исполнение бюджета по источникам финансирования дефицита бюджета</a:t>
          </a:r>
        </a:p>
      </dgm:t>
    </dgm:pt>
    <dgm:pt modelId="{A6414407-9FAB-46EF-9392-8B51D4532874}" type="parTrans" cxnId="{AEF5E617-1274-4B56-A68A-DFB6FF664CAE}">
      <dgm:prSet/>
      <dgm:spPr/>
      <dgm:t>
        <a:bodyPr/>
        <a:lstStyle/>
        <a:p>
          <a:endParaRPr lang="ru-RU"/>
        </a:p>
      </dgm:t>
    </dgm:pt>
    <dgm:pt modelId="{56691AA7-3D06-42CC-B300-FF91BA884A31}" type="sibTrans" cxnId="{AEF5E617-1274-4B56-A68A-DFB6FF664CAE}">
      <dgm:prSet/>
      <dgm:spPr/>
      <dgm:t>
        <a:bodyPr/>
        <a:lstStyle/>
        <a:p>
          <a:endParaRPr lang="ru-RU"/>
        </a:p>
      </dgm:t>
    </dgm:pt>
    <dgm:pt modelId="{7C4F9945-5F47-4BDB-BF43-9558798142C7}" type="pres">
      <dgm:prSet presAssocID="{CF7A6AC1-BB8A-4CA3-99E9-7E17CA9C1CF9}" presName="CompostProcess" presStyleCnt="0">
        <dgm:presLayoutVars>
          <dgm:dir/>
          <dgm:resizeHandles val="exact"/>
        </dgm:presLayoutVars>
      </dgm:prSet>
      <dgm:spPr/>
    </dgm:pt>
    <dgm:pt modelId="{A69835FD-4BE1-4E30-9225-CC6AE2C06203}" type="pres">
      <dgm:prSet presAssocID="{CF7A6AC1-BB8A-4CA3-99E9-7E17CA9C1CF9}" presName="arrow" presStyleLbl="bgShp" presStyleIdx="0" presStyleCnt="1" custScaleX="111954"/>
      <dgm:spPr>
        <a:solidFill>
          <a:srgbClr val="157000"/>
        </a:solidFill>
        <a:ln>
          <a:solidFill>
            <a:srgbClr val="157000"/>
          </a:solidFill>
        </a:ln>
      </dgm:spPr>
    </dgm:pt>
    <dgm:pt modelId="{3C77DC76-622A-4B07-AF9C-BD454406F0B8}" type="pres">
      <dgm:prSet presAssocID="{CF7A6AC1-BB8A-4CA3-99E9-7E17CA9C1CF9}" presName="linearProcess" presStyleCnt="0"/>
      <dgm:spPr/>
    </dgm:pt>
    <dgm:pt modelId="{9DA65862-FD7D-4897-A0F2-BA4AF639524D}" type="pres">
      <dgm:prSet presAssocID="{630A8619-1C54-490B-BAE5-C36748F1BB8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0C851-1BE8-48EA-8CE6-3DBD43C7CB30}" type="pres">
      <dgm:prSet presAssocID="{D510038D-D9D3-48A9-9B58-AEFE82C6D4CB}" presName="sibTrans" presStyleCnt="0"/>
      <dgm:spPr/>
    </dgm:pt>
    <dgm:pt modelId="{DDEF8F55-82E5-4CF3-B7CC-95670CBF318D}" type="pres">
      <dgm:prSet presAssocID="{01D4731C-6998-4934-82A1-0710617807ED}" presName="textNode" presStyleLbl="node1" presStyleIdx="1" presStyleCnt="3" custLinFactNeighborX="-9017" custLinFactNeighborY="1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35D68-94E9-4459-A666-88F51373B0E8}" type="pres">
      <dgm:prSet presAssocID="{3F089FDE-D6F7-403E-8358-1F1D63E9CF4C}" presName="sibTrans" presStyleCnt="0"/>
      <dgm:spPr/>
    </dgm:pt>
    <dgm:pt modelId="{2968B3A6-AD51-4F0A-8357-946579C35018}" type="pres">
      <dgm:prSet presAssocID="{164753E1-9A94-4A25-AA55-5E6C617B5EA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F5E617-1274-4B56-A68A-DFB6FF664CAE}" srcId="{CF7A6AC1-BB8A-4CA3-99E9-7E17CA9C1CF9}" destId="{164753E1-9A94-4A25-AA55-5E6C617B5EA5}" srcOrd="2" destOrd="0" parTransId="{A6414407-9FAB-46EF-9392-8B51D4532874}" sibTransId="{56691AA7-3D06-42CC-B300-FF91BA884A31}"/>
    <dgm:cxn modelId="{0D05C156-DB28-46AC-89E0-76E523C8809E}" type="presOf" srcId="{164753E1-9A94-4A25-AA55-5E6C617B5EA5}" destId="{2968B3A6-AD51-4F0A-8357-946579C35018}" srcOrd="0" destOrd="0" presId="urn:microsoft.com/office/officeart/2005/8/layout/hProcess9"/>
    <dgm:cxn modelId="{CF6412C8-4EBA-4B39-9A94-6D2C4583C2CE}" type="presOf" srcId="{630A8619-1C54-490B-BAE5-C36748F1BB86}" destId="{9DA65862-FD7D-4897-A0F2-BA4AF639524D}" srcOrd="0" destOrd="0" presId="urn:microsoft.com/office/officeart/2005/8/layout/hProcess9"/>
    <dgm:cxn modelId="{C13A97A7-4FF3-4A49-9FA9-885ACFB5E9A4}" srcId="{CF7A6AC1-BB8A-4CA3-99E9-7E17CA9C1CF9}" destId="{01D4731C-6998-4934-82A1-0710617807ED}" srcOrd="1" destOrd="0" parTransId="{61E5946D-F482-4405-90F1-B2EB4CD1CE1E}" sibTransId="{3F089FDE-D6F7-403E-8358-1F1D63E9CF4C}"/>
    <dgm:cxn modelId="{BD6F953B-B86F-4B8C-821B-71A154CB1EAB}" srcId="{CF7A6AC1-BB8A-4CA3-99E9-7E17CA9C1CF9}" destId="{630A8619-1C54-490B-BAE5-C36748F1BB86}" srcOrd="0" destOrd="0" parTransId="{E31543D2-443F-4B43-8B2D-EB69849AA6B5}" sibTransId="{D510038D-D9D3-48A9-9B58-AEFE82C6D4CB}"/>
    <dgm:cxn modelId="{6277A78A-519E-4052-BE45-251C7A3744F2}" type="presOf" srcId="{01D4731C-6998-4934-82A1-0710617807ED}" destId="{DDEF8F55-82E5-4CF3-B7CC-95670CBF318D}" srcOrd="0" destOrd="0" presId="urn:microsoft.com/office/officeart/2005/8/layout/hProcess9"/>
    <dgm:cxn modelId="{B854540E-8A4B-48A2-B0CC-75431BFED2FA}" type="presOf" srcId="{CF7A6AC1-BB8A-4CA3-99E9-7E17CA9C1CF9}" destId="{7C4F9945-5F47-4BDB-BF43-9558798142C7}" srcOrd="0" destOrd="0" presId="urn:microsoft.com/office/officeart/2005/8/layout/hProcess9"/>
    <dgm:cxn modelId="{E005FDAD-38C2-419E-B5B4-637CC018F206}" type="presParOf" srcId="{7C4F9945-5F47-4BDB-BF43-9558798142C7}" destId="{A69835FD-4BE1-4E30-9225-CC6AE2C06203}" srcOrd="0" destOrd="0" presId="urn:microsoft.com/office/officeart/2005/8/layout/hProcess9"/>
    <dgm:cxn modelId="{02FC595F-F129-4DFF-9C64-92951C39CA25}" type="presParOf" srcId="{7C4F9945-5F47-4BDB-BF43-9558798142C7}" destId="{3C77DC76-622A-4B07-AF9C-BD454406F0B8}" srcOrd="1" destOrd="0" presId="urn:microsoft.com/office/officeart/2005/8/layout/hProcess9"/>
    <dgm:cxn modelId="{23862B45-234C-46F6-A01E-AABEDE05302B}" type="presParOf" srcId="{3C77DC76-622A-4B07-AF9C-BD454406F0B8}" destId="{9DA65862-FD7D-4897-A0F2-BA4AF639524D}" srcOrd="0" destOrd="0" presId="urn:microsoft.com/office/officeart/2005/8/layout/hProcess9"/>
    <dgm:cxn modelId="{8223AB18-1434-4B9E-8EC0-7E2C4CA1C169}" type="presParOf" srcId="{3C77DC76-622A-4B07-AF9C-BD454406F0B8}" destId="{EBE0C851-1BE8-48EA-8CE6-3DBD43C7CB30}" srcOrd="1" destOrd="0" presId="urn:microsoft.com/office/officeart/2005/8/layout/hProcess9"/>
    <dgm:cxn modelId="{EAC40414-FD08-48A3-B9B7-FBEBEC306FBB}" type="presParOf" srcId="{3C77DC76-622A-4B07-AF9C-BD454406F0B8}" destId="{DDEF8F55-82E5-4CF3-B7CC-95670CBF318D}" srcOrd="2" destOrd="0" presId="urn:microsoft.com/office/officeart/2005/8/layout/hProcess9"/>
    <dgm:cxn modelId="{A6B568FB-8D9E-446D-9D74-7D27C0F9764F}" type="presParOf" srcId="{3C77DC76-622A-4B07-AF9C-BD454406F0B8}" destId="{39F35D68-94E9-4459-A666-88F51373B0E8}" srcOrd="3" destOrd="0" presId="urn:microsoft.com/office/officeart/2005/8/layout/hProcess9"/>
    <dgm:cxn modelId="{1BEDBBEC-8879-47A3-B004-86499F89E630}" type="presParOf" srcId="{3C77DC76-622A-4B07-AF9C-BD454406F0B8}" destId="{2968B3A6-AD51-4F0A-8357-946579C35018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72E82-4847-4D7B-8331-751C3D36A3A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DD4B40A-3909-473C-B3C5-4FF23B3A5025}">
      <dgm:prSet phldrT="[Текст]" custT="1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результативное управление бюджетными средствами при планировании и реализации муниципальных программ</a:t>
          </a:r>
          <a:endParaRPr lang="ru-RU" sz="1500" dirty="0">
            <a:solidFill>
              <a:schemeClr val="tx1"/>
            </a:solidFill>
          </a:endParaRPr>
        </a:p>
      </dgm:t>
    </dgm:pt>
    <dgm:pt modelId="{C2566301-5FC0-4702-A446-E56603EC686F}" type="parTrans" cxnId="{0A80D69A-478C-4895-8CBE-A16A46BB8694}">
      <dgm:prSet/>
      <dgm:spPr/>
      <dgm:t>
        <a:bodyPr/>
        <a:lstStyle/>
        <a:p>
          <a:endParaRPr lang="ru-RU" sz="1500"/>
        </a:p>
      </dgm:t>
    </dgm:pt>
    <dgm:pt modelId="{3E8777F0-4C75-456D-A0DD-E84F4734AB6B}" type="sibTrans" cxnId="{0A80D69A-478C-4895-8CBE-A16A46BB8694}">
      <dgm:prSet/>
      <dgm:spPr/>
      <dgm:t>
        <a:bodyPr/>
        <a:lstStyle/>
        <a:p>
          <a:endParaRPr lang="ru-RU" sz="1500"/>
        </a:p>
      </dgm:t>
    </dgm:pt>
    <dgm:pt modelId="{174D88A5-EBAF-4636-A9CA-788DDA6C45D9}">
      <dgm:prSet phldrT="[Текст]" custT="1"/>
      <dgm:spPr>
        <a:solidFill>
          <a:schemeClr val="accent2">
            <a:hueOff val="1170380"/>
            <a:satOff val="-1460"/>
            <a:lumOff val="343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повышение эффективности бюджетных расходов в целях обеспечения потребностей граждан в качественных и доступных муниципальных услугах</a:t>
          </a:r>
          <a:endParaRPr lang="ru-RU" sz="1500" dirty="0">
            <a:solidFill>
              <a:schemeClr val="tx1"/>
            </a:solidFill>
          </a:endParaRPr>
        </a:p>
      </dgm:t>
    </dgm:pt>
    <dgm:pt modelId="{ADA8AE2D-80C7-4894-B471-B3ABC5CE9A3D}" type="parTrans" cxnId="{20E3080A-4197-468F-896E-D0F396D73714}">
      <dgm:prSet/>
      <dgm:spPr/>
      <dgm:t>
        <a:bodyPr/>
        <a:lstStyle/>
        <a:p>
          <a:endParaRPr lang="ru-RU" sz="1500"/>
        </a:p>
      </dgm:t>
    </dgm:pt>
    <dgm:pt modelId="{E936335B-F2AE-4304-8D10-D0534B174DE9}" type="sibTrans" cxnId="{20E3080A-4197-468F-896E-D0F396D73714}">
      <dgm:prSet/>
      <dgm:spPr/>
      <dgm:t>
        <a:bodyPr/>
        <a:lstStyle/>
        <a:p>
          <a:endParaRPr lang="ru-RU" sz="1500"/>
        </a:p>
      </dgm:t>
    </dgm:pt>
    <dgm:pt modelId="{1763F8E8-28B1-4732-8265-ACFF89770531}">
      <dgm:prSet phldrT="[Текст]" custT="1"/>
      <dgm:spPr>
        <a:solidFill>
          <a:schemeClr val="accent2">
            <a:hueOff val="2340759"/>
            <a:satOff val="-2919"/>
            <a:lumOff val="686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установление муниципальных заданий на оказание муниципальных услуг и выполнение работ исключительно на услуги и работы, предусмотренные общероссийскими базовыми перечнями государственных и муниципальных услуг и региональным перечнем государственных (муниципальных) услуг и работ</a:t>
          </a:r>
          <a:endParaRPr lang="ru-RU" sz="1500" dirty="0">
            <a:solidFill>
              <a:schemeClr val="tx1"/>
            </a:solidFill>
          </a:endParaRPr>
        </a:p>
      </dgm:t>
    </dgm:pt>
    <dgm:pt modelId="{EBE5A312-A710-4DCA-B8DB-4E92846BDA9A}" type="parTrans" cxnId="{7219481F-C3E3-4EFD-8CFD-0CE19B2E9938}">
      <dgm:prSet/>
      <dgm:spPr/>
      <dgm:t>
        <a:bodyPr/>
        <a:lstStyle/>
        <a:p>
          <a:endParaRPr lang="ru-RU" sz="1500"/>
        </a:p>
      </dgm:t>
    </dgm:pt>
    <dgm:pt modelId="{F51041AC-9416-4E00-9B73-67DEC1FC3F4E}" type="sibTrans" cxnId="{7219481F-C3E3-4EFD-8CFD-0CE19B2E9938}">
      <dgm:prSet/>
      <dgm:spPr/>
      <dgm:t>
        <a:bodyPr/>
        <a:lstStyle/>
        <a:p>
          <a:endParaRPr lang="ru-RU" sz="1500"/>
        </a:p>
      </dgm:t>
    </dgm:pt>
    <dgm:pt modelId="{D9C77FDF-C512-4EC3-91A1-051D9F38D810}">
      <dgm:prSet phldrT="[Текст]" custT="1"/>
      <dgm:spPr>
        <a:solidFill>
          <a:schemeClr val="accent2">
            <a:hueOff val="3511139"/>
            <a:satOff val="-4379"/>
            <a:lumOff val="1030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определение финансового обеспечения МЗ на основе нормативных затрат, установленных с соблюдением общих требований, определенных федеральными органами исполнительной власти, осуществляющими функции по выработке государственной политики и нормативно-правовому регулированию в установленных сферах деятельности</a:t>
          </a:r>
          <a:endParaRPr lang="ru-RU" sz="1500" dirty="0">
            <a:solidFill>
              <a:schemeClr val="tx1"/>
            </a:solidFill>
          </a:endParaRPr>
        </a:p>
      </dgm:t>
    </dgm:pt>
    <dgm:pt modelId="{416067B4-7881-436B-98D9-70957C7522A0}" type="parTrans" cxnId="{FE3817FE-F38B-4A2F-81B4-095E9637AD4D}">
      <dgm:prSet/>
      <dgm:spPr/>
      <dgm:t>
        <a:bodyPr/>
        <a:lstStyle/>
        <a:p>
          <a:endParaRPr lang="ru-RU" sz="1500"/>
        </a:p>
      </dgm:t>
    </dgm:pt>
    <dgm:pt modelId="{6660E623-9066-431C-A833-D04C010F9ECC}" type="sibTrans" cxnId="{FE3817FE-F38B-4A2F-81B4-095E9637AD4D}">
      <dgm:prSet/>
      <dgm:spPr/>
      <dgm:t>
        <a:bodyPr/>
        <a:lstStyle/>
        <a:p>
          <a:endParaRPr lang="ru-RU" sz="1500"/>
        </a:p>
      </dgm:t>
    </dgm:pt>
    <dgm:pt modelId="{4D1046CF-F527-497F-912B-E488B8AF1A50}">
      <dgm:prSet phldrT="[Текст]" custT="1"/>
      <dgm:spPr>
        <a:solidFill>
          <a:schemeClr val="accent2">
            <a:hueOff val="4681519"/>
            <a:satOff val="-5839"/>
            <a:lumOff val="1373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расширение практики привлечения негосударственных организаций для оказания муниципальных услуг, выполнения работ</a:t>
          </a:r>
          <a:endParaRPr lang="ru-RU" sz="1500" dirty="0">
            <a:solidFill>
              <a:schemeClr val="tx1"/>
            </a:solidFill>
          </a:endParaRPr>
        </a:p>
      </dgm:t>
    </dgm:pt>
    <dgm:pt modelId="{1EC10557-16D8-4338-A644-625394954EA5}" type="parTrans" cxnId="{AC85FE0E-9FF4-4FB6-B0A2-54DCB7E9A0AB}">
      <dgm:prSet/>
      <dgm:spPr/>
      <dgm:t>
        <a:bodyPr/>
        <a:lstStyle/>
        <a:p>
          <a:endParaRPr lang="ru-RU" sz="1500"/>
        </a:p>
      </dgm:t>
    </dgm:pt>
    <dgm:pt modelId="{3FC82E1E-D649-4D28-B2AE-C86EA920FCE2}" type="sibTrans" cxnId="{AC85FE0E-9FF4-4FB6-B0A2-54DCB7E9A0AB}">
      <dgm:prSet/>
      <dgm:spPr/>
      <dgm:t>
        <a:bodyPr/>
        <a:lstStyle/>
        <a:p>
          <a:endParaRPr lang="ru-RU" sz="1500"/>
        </a:p>
      </dgm:t>
    </dgm:pt>
    <dgm:pt modelId="{D15D8036-DAC8-480F-9B5B-D3351CA7B017}" type="pres">
      <dgm:prSet presAssocID="{95D72E82-4847-4D7B-8331-751C3D36A3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036C95-0412-446A-BF3B-0303B293FE50}" type="pres">
      <dgm:prSet presAssocID="{8DD4B40A-3909-473C-B3C5-4FF23B3A5025}" presName="node" presStyleLbl="node1" presStyleIdx="0" presStyleCnt="5" custScaleX="133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F1C4A-A047-40C8-9EA0-71A10CE25562}" type="pres">
      <dgm:prSet presAssocID="{3E8777F0-4C75-456D-A0DD-E84F4734AB6B}" presName="sibTrans" presStyleCnt="0"/>
      <dgm:spPr/>
    </dgm:pt>
    <dgm:pt modelId="{9EFA3F84-F721-4CFC-8968-B6D746564B97}" type="pres">
      <dgm:prSet presAssocID="{174D88A5-EBAF-4636-A9CA-788DDA6C45D9}" presName="node" presStyleLbl="node1" presStyleIdx="1" presStyleCnt="5" custScaleX="128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A6CC9-04DC-49F8-91C4-6CABD77029B6}" type="pres">
      <dgm:prSet presAssocID="{E936335B-F2AE-4304-8D10-D0534B174DE9}" presName="sibTrans" presStyleCnt="0"/>
      <dgm:spPr/>
    </dgm:pt>
    <dgm:pt modelId="{170AF2D6-AF1D-4DD2-BA79-8A366779CAD4}" type="pres">
      <dgm:prSet presAssocID="{1763F8E8-28B1-4732-8265-ACFF89770531}" presName="node" presStyleLbl="node1" presStyleIdx="2" presStyleCnt="5" custScaleX="133395" custScaleY="155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37B21-C174-4D38-9AC5-30619F320D2F}" type="pres">
      <dgm:prSet presAssocID="{F51041AC-9416-4E00-9B73-67DEC1FC3F4E}" presName="sibTrans" presStyleCnt="0"/>
      <dgm:spPr/>
    </dgm:pt>
    <dgm:pt modelId="{934A51E9-BAAF-4CA9-89B4-BE9574075F2B}" type="pres">
      <dgm:prSet presAssocID="{D9C77FDF-C512-4EC3-91A1-051D9F38D810}" presName="node" presStyleLbl="node1" presStyleIdx="3" presStyleCnt="5" custScaleX="128607" custScaleY="157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71DBD-5C07-4490-83B7-AC4BB5595FAF}" type="pres">
      <dgm:prSet presAssocID="{6660E623-9066-431C-A833-D04C010F9ECC}" presName="sibTrans" presStyleCnt="0"/>
      <dgm:spPr/>
    </dgm:pt>
    <dgm:pt modelId="{051AA09E-BE12-47BB-9921-0946A0F19522}" type="pres">
      <dgm:prSet presAssocID="{4D1046CF-F527-497F-912B-E488B8AF1A50}" presName="node" presStyleLbl="node1" presStyleIdx="4" presStyleCnt="5" custScaleX="137206" custLinFactNeighborX="-1149" custLinFactNeighborY="-3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048078-E567-4EB4-9F7E-E64C04F93CC0}" type="presOf" srcId="{95D72E82-4847-4D7B-8331-751C3D36A3AC}" destId="{D15D8036-DAC8-480F-9B5B-D3351CA7B017}" srcOrd="0" destOrd="0" presId="urn:microsoft.com/office/officeart/2005/8/layout/default"/>
    <dgm:cxn modelId="{FE3817FE-F38B-4A2F-81B4-095E9637AD4D}" srcId="{95D72E82-4847-4D7B-8331-751C3D36A3AC}" destId="{D9C77FDF-C512-4EC3-91A1-051D9F38D810}" srcOrd="3" destOrd="0" parTransId="{416067B4-7881-436B-98D9-70957C7522A0}" sibTransId="{6660E623-9066-431C-A833-D04C010F9ECC}"/>
    <dgm:cxn modelId="{7219481F-C3E3-4EFD-8CFD-0CE19B2E9938}" srcId="{95D72E82-4847-4D7B-8331-751C3D36A3AC}" destId="{1763F8E8-28B1-4732-8265-ACFF89770531}" srcOrd="2" destOrd="0" parTransId="{EBE5A312-A710-4DCA-B8DB-4E92846BDA9A}" sibTransId="{F51041AC-9416-4E00-9B73-67DEC1FC3F4E}"/>
    <dgm:cxn modelId="{B1F035C9-BC68-4245-938F-2442552AA69A}" type="presOf" srcId="{8DD4B40A-3909-473C-B3C5-4FF23B3A5025}" destId="{EB036C95-0412-446A-BF3B-0303B293FE50}" srcOrd="0" destOrd="0" presId="urn:microsoft.com/office/officeart/2005/8/layout/default"/>
    <dgm:cxn modelId="{3943FD90-B347-44C2-995F-5387F23CA98D}" type="presOf" srcId="{1763F8E8-28B1-4732-8265-ACFF89770531}" destId="{170AF2D6-AF1D-4DD2-BA79-8A366779CAD4}" srcOrd="0" destOrd="0" presId="urn:microsoft.com/office/officeart/2005/8/layout/default"/>
    <dgm:cxn modelId="{0A80D69A-478C-4895-8CBE-A16A46BB8694}" srcId="{95D72E82-4847-4D7B-8331-751C3D36A3AC}" destId="{8DD4B40A-3909-473C-B3C5-4FF23B3A5025}" srcOrd="0" destOrd="0" parTransId="{C2566301-5FC0-4702-A446-E56603EC686F}" sibTransId="{3E8777F0-4C75-456D-A0DD-E84F4734AB6B}"/>
    <dgm:cxn modelId="{E149C923-A9E7-4F3E-9BFB-2357127DC1EE}" type="presOf" srcId="{174D88A5-EBAF-4636-A9CA-788DDA6C45D9}" destId="{9EFA3F84-F721-4CFC-8968-B6D746564B97}" srcOrd="0" destOrd="0" presId="urn:microsoft.com/office/officeart/2005/8/layout/default"/>
    <dgm:cxn modelId="{741AF158-E225-484D-BF5E-F3BE24FBC103}" type="presOf" srcId="{D9C77FDF-C512-4EC3-91A1-051D9F38D810}" destId="{934A51E9-BAAF-4CA9-89B4-BE9574075F2B}" srcOrd="0" destOrd="0" presId="urn:microsoft.com/office/officeart/2005/8/layout/default"/>
    <dgm:cxn modelId="{AC85FE0E-9FF4-4FB6-B0A2-54DCB7E9A0AB}" srcId="{95D72E82-4847-4D7B-8331-751C3D36A3AC}" destId="{4D1046CF-F527-497F-912B-E488B8AF1A50}" srcOrd="4" destOrd="0" parTransId="{1EC10557-16D8-4338-A644-625394954EA5}" sibTransId="{3FC82E1E-D649-4D28-B2AE-C86EA920FCE2}"/>
    <dgm:cxn modelId="{20E3080A-4197-468F-896E-D0F396D73714}" srcId="{95D72E82-4847-4D7B-8331-751C3D36A3AC}" destId="{174D88A5-EBAF-4636-A9CA-788DDA6C45D9}" srcOrd="1" destOrd="0" parTransId="{ADA8AE2D-80C7-4894-B471-B3ABC5CE9A3D}" sibTransId="{E936335B-F2AE-4304-8D10-D0534B174DE9}"/>
    <dgm:cxn modelId="{927149F8-F3C5-4028-AB2D-FC758B23654B}" type="presOf" srcId="{4D1046CF-F527-497F-912B-E488B8AF1A50}" destId="{051AA09E-BE12-47BB-9921-0946A0F19522}" srcOrd="0" destOrd="0" presId="urn:microsoft.com/office/officeart/2005/8/layout/default"/>
    <dgm:cxn modelId="{123D5972-37A5-41A6-997D-5E643ACF1A6B}" type="presParOf" srcId="{D15D8036-DAC8-480F-9B5B-D3351CA7B017}" destId="{EB036C95-0412-446A-BF3B-0303B293FE50}" srcOrd="0" destOrd="0" presId="urn:microsoft.com/office/officeart/2005/8/layout/default"/>
    <dgm:cxn modelId="{898FF980-7FCF-4FFC-86B8-64C50DFFD7C2}" type="presParOf" srcId="{D15D8036-DAC8-480F-9B5B-D3351CA7B017}" destId="{9D7F1C4A-A047-40C8-9EA0-71A10CE25562}" srcOrd="1" destOrd="0" presId="urn:microsoft.com/office/officeart/2005/8/layout/default"/>
    <dgm:cxn modelId="{6F19AAD9-8DD1-4F1A-9082-587FD2F446F4}" type="presParOf" srcId="{D15D8036-DAC8-480F-9B5B-D3351CA7B017}" destId="{9EFA3F84-F721-4CFC-8968-B6D746564B97}" srcOrd="2" destOrd="0" presId="urn:microsoft.com/office/officeart/2005/8/layout/default"/>
    <dgm:cxn modelId="{1B75E43C-EF03-49CE-94C0-D875676AC8FA}" type="presParOf" srcId="{D15D8036-DAC8-480F-9B5B-D3351CA7B017}" destId="{78AA6CC9-04DC-49F8-91C4-6CABD77029B6}" srcOrd="3" destOrd="0" presId="urn:microsoft.com/office/officeart/2005/8/layout/default"/>
    <dgm:cxn modelId="{BAD87BF7-CB03-4331-BEF9-D946264094AE}" type="presParOf" srcId="{D15D8036-DAC8-480F-9B5B-D3351CA7B017}" destId="{170AF2D6-AF1D-4DD2-BA79-8A366779CAD4}" srcOrd="4" destOrd="0" presId="urn:microsoft.com/office/officeart/2005/8/layout/default"/>
    <dgm:cxn modelId="{879F5513-AE47-47DF-BAAF-A323E1B7F7B0}" type="presParOf" srcId="{D15D8036-DAC8-480F-9B5B-D3351CA7B017}" destId="{38137B21-C174-4D38-9AC5-30619F320D2F}" srcOrd="5" destOrd="0" presId="urn:microsoft.com/office/officeart/2005/8/layout/default"/>
    <dgm:cxn modelId="{E01B98C6-A913-4C24-9150-BAA5CE16903D}" type="presParOf" srcId="{D15D8036-DAC8-480F-9B5B-D3351CA7B017}" destId="{934A51E9-BAAF-4CA9-89B4-BE9574075F2B}" srcOrd="6" destOrd="0" presId="urn:microsoft.com/office/officeart/2005/8/layout/default"/>
    <dgm:cxn modelId="{0F3FBF9F-3F96-4894-9E3A-12BDBB2460DA}" type="presParOf" srcId="{D15D8036-DAC8-480F-9B5B-D3351CA7B017}" destId="{E3371DBD-5C07-4490-83B7-AC4BB5595FAF}" srcOrd="7" destOrd="0" presId="urn:microsoft.com/office/officeart/2005/8/layout/default"/>
    <dgm:cxn modelId="{AD38F271-4ED8-43E5-ADC6-867BE6CF2E0B}" type="presParOf" srcId="{D15D8036-DAC8-480F-9B5B-D3351CA7B017}" destId="{051AA09E-BE12-47BB-9921-0946A0F19522}" srcOrd="8" destOrd="0" presId="urn:microsoft.com/office/officeart/2005/8/layout/default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D72E82-4847-4D7B-8331-751C3D36A3A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E2A572D-D000-4C7F-A463-A4FCB0448487}">
      <dgm:prSet phldrT="[Текст]" custT="1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реализация указов Президента Российской Федерации в части повышения оплаты труда в сфере образования, культуры и социального обслуживания населения</a:t>
          </a:r>
          <a:endParaRPr lang="ru-RU" sz="1500" dirty="0">
            <a:solidFill>
              <a:schemeClr val="tx1"/>
            </a:solidFill>
          </a:endParaRPr>
        </a:p>
      </dgm:t>
    </dgm:pt>
    <dgm:pt modelId="{26AEE1B0-8FC9-4D1C-84A4-574EDD3BCB2E}" type="parTrans" cxnId="{2661764D-8D4B-4CFB-A749-57101D2D8806}">
      <dgm:prSet/>
      <dgm:spPr/>
      <dgm:t>
        <a:bodyPr/>
        <a:lstStyle/>
        <a:p>
          <a:endParaRPr lang="ru-RU" sz="1500"/>
        </a:p>
      </dgm:t>
    </dgm:pt>
    <dgm:pt modelId="{8C007352-5C8F-41AD-8A76-67BAF3FE6376}" type="sibTrans" cxnId="{2661764D-8D4B-4CFB-A749-57101D2D8806}">
      <dgm:prSet/>
      <dgm:spPr/>
      <dgm:t>
        <a:bodyPr/>
        <a:lstStyle/>
        <a:p>
          <a:endParaRPr lang="ru-RU" sz="1500"/>
        </a:p>
      </dgm:t>
    </dgm:pt>
    <dgm:pt modelId="{8DF5E334-8336-4DDC-A100-87F9C26E6B7D}">
      <dgm:prSet phldrT="[Текст]" custT="1"/>
      <dgm:spPr>
        <a:solidFill>
          <a:schemeClr val="accent2">
            <a:hueOff val="780253"/>
            <a:satOff val="-973"/>
            <a:lumOff val="229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оказание мер социальной поддержки с учетом критериев нуждаемости</a:t>
          </a:r>
          <a:endParaRPr lang="ru-RU" sz="1500" dirty="0">
            <a:solidFill>
              <a:schemeClr val="tx1"/>
            </a:solidFill>
          </a:endParaRPr>
        </a:p>
      </dgm:t>
    </dgm:pt>
    <dgm:pt modelId="{A7C3149B-98BD-441A-AC44-7838E70B4B38}" type="parTrans" cxnId="{C56A4E61-CB2B-4A3F-980D-FD1092D02ADB}">
      <dgm:prSet/>
      <dgm:spPr/>
      <dgm:t>
        <a:bodyPr/>
        <a:lstStyle/>
        <a:p>
          <a:endParaRPr lang="ru-RU" sz="1500"/>
        </a:p>
      </dgm:t>
    </dgm:pt>
    <dgm:pt modelId="{E8899714-8018-4704-B3A2-09CABDC94A8B}" type="sibTrans" cxnId="{C56A4E61-CB2B-4A3F-980D-FD1092D02ADB}">
      <dgm:prSet/>
      <dgm:spPr/>
      <dgm:t>
        <a:bodyPr/>
        <a:lstStyle/>
        <a:p>
          <a:endParaRPr lang="ru-RU" sz="1500"/>
        </a:p>
      </dgm:t>
    </dgm:pt>
    <dgm:pt modelId="{10DE125B-4CBA-4880-B4DA-189703799813}">
      <dgm:prSet phldrT="[Текст]" custT="1"/>
      <dgm:spPr>
        <a:solidFill>
          <a:schemeClr val="accent2">
            <a:hueOff val="1560506"/>
            <a:satOff val="-1946"/>
            <a:lumOff val="458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повышение эффективности процедур проведения  муниципальных закупок</a:t>
          </a:r>
          <a:endParaRPr lang="ru-RU" sz="1500" dirty="0">
            <a:solidFill>
              <a:schemeClr val="tx1"/>
            </a:solidFill>
          </a:endParaRPr>
        </a:p>
      </dgm:t>
    </dgm:pt>
    <dgm:pt modelId="{2452271C-8F23-4D04-855A-D20579E13CF5}" type="parTrans" cxnId="{8ADFB1AC-BB3E-457B-9683-347E34E6527E}">
      <dgm:prSet/>
      <dgm:spPr/>
      <dgm:t>
        <a:bodyPr/>
        <a:lstStyle/>
        <a:p>
          <a:endParaRPr lang="ru-RU" sz="1500"/>
        </a:p>
      </dgm:t>
    </dgm:pt>
    <dgm:pt modelId="{80248CE5-ADF5-4968-AFD2-8089F4FD4559}" type="sibTrans" cxnId="{8ADFB1AC-BB3E-457B-9683-347E34E6527E}">
      <dgm:prSet/>
      <dgm:spPr/>
      <dgm:t>
        <a:bodyPr/>
        <a:lstStyle/>
        <a:p>
          <a:endParaRPr lang="ru-RU" sz="1500"/>
        </a:p>
      </dgm:t>
    </dgm:pt>
    <dgm:pt modelId="{8DD47AC3-F8DA-4D9A-BF89-95841FB8F3DA}">
      <dgm:prSet phldrT="[Текст]" custT="1"/>
      <dgm:spPr>
        <a:solidFill>
          <a:schemeClr val="accent2">
            <a:hueOff val="2340759"/>
            <a:satOff val="-2919"/>
            <a:lumOff val="686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усиление контроля за размещением заказов и исполнением контрактов, договоров, заключенных по итогам размещений</a:t>
          </a:r>
          <a:endParaRPr lang="ru-RU" sz="1500" dirty="0">
            <a:solidFill>
              <a:schemeClr val="tx1"/>
            </a:solidFill>
          </a:endParaRPr>
        </a:p>
      </dgm:t>
    </dgm:pt>
    <dgm:pt modelId="{3B79A737-7F70-4A5E-8359-1D454C06E7E4}" type="parTrans" cxnId="{347417F0-F327-414D-8FF3-7A5A0ADBD0F8}">
      <dgm:prSet/>
      <dgm:spPr/>
      <dgm:t>
        <a:bodyPr/>
        <a:lstStyle/>
        <a:p>
          <a:endParaRPr lang="ru-RU" sz="1500"/>
        </a:p>
      </dgm:t>
    </dgm:pt>
    <dgm:pt modelId="{8648FEB2-185F-4B74-94F8-137AD1EDB054}" type="sibTrans" cxnId="{347417F0-F327-414D-8FF3-7A5A0ADBD0F8}">
      <dgm:prSet/>
      <dgm:spPr/>
      <dgm:t>
        <a:bodyPr/>
        <a:lstStyle/>
        <a:p>
          <a:endParaRPr lang="ru-RU" sz="1500"/>
        </a:p>
      </dgm:t>
    </dgm:pt>
    <dgm:pt modelId="{729D2015-FC09-4F75-B717-F1BC3E2CC2E9}">
      <dgm:prSet phldrT="[Текст]" custT="1"/>
      <dgm:spPr>
        <a:solidFill>
          <a:schemeClr val="accent2">
            <a:hueOff val="3121013"/>
            <a:satOff val="-3893"/>
            <a:lumOff val="915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обеспечение прозрачности бюджета путем размещения в информационно-телекоммуникационной сети «Интернет» основных положений решения о районном бюджете в формате «Бюджет для граждан»</a:t>
          </a:r>
          <a:endParaRPr lang="ru-RU" sz="1500" dirty="0">
            <a:solidFill>
              <a:schemeClr val="tx1"/>
            </a:solidFill>
          </a:endParaRPr>
        </a:p>
      </dgm:t>
    </dgm:pt>
    <dgm:pt modelId="{70337592-2FAB-4358-9580-3DDCF166B368}" type="parTrans" cxnId="{49B6D033-4E32-4A91-A230-AFAF2EA35D38}">
      <dgm:prSet/>
      <dgm:spPr/>
      <dgm:t>
        <a:bodyPr/>
        <a:lstStyle/>
        <a:p>
          <a:endParaRPr lang="ru-RU" sz="1500"/>
        </a:p>
      </dgm:t>
    </dgm:pt>
    <dgm:pt modelId="{965D931A-B562-4F28-82E3-C6ED64F67033}" type="sibTrans" cxnId="{49B6D033-4E32-4A91-A230-AFAF2EA35D38}">
      <dgm:prSet/>
      <dgm:spPr/>
      <dgm:t>
        <a:bodyPr/>
        <a:lstStyle/>
        <a:p>
          <a:endParaRPr lang="ru-RU" sz="1500"/>
        </a:p>
      </dgm:t>
    </dgm:pt>
    <dgm:pt modelId="{A871F8C5-EDB0-4135-90DE-DABE9EC8AC70}">
      <dgm:prSet phldrT="[Текст]" custT="1"/>
      <dgm:spPr>
        <a:solidFill>
          <a:schemeClr val="accent2">
            <a:hueOff val="3901266"/>
            <a:satOff val="-4866"/>
            <a:lumOff val="1144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оптимизация сети муниципальных учреждений с учетом потребности в объемах оказываемых ими муниципальных услуг</a:t>
          </a:r>
          <a:endParaRPr lang="ru-RU" sz="1500" dirty="0">
            <a:solidFill>
              <a:schemeClr val="tx1"/>
            </a:solidFill>
          </a:endParaRPr>
        </a:p>
      </dgm:t>
    </dgm:pt>
    <dgm:pt modelId="{64BF4B17-7EBF-4D1C-ABC3-B58FA1D1D1D7}" type="parTrans" cxnId="{03D45B8C-3F3B-4DFD-A877-6703EB6DD9CB}">
      <dgm:prSet/>
      <dgm:spPr/>
      <dgm:t>
        <a:bodyPr/>
        <a:lstStyle/>
        <a:p>
          <a:endParaRPr lang="ru-RU" sz="1500"/>
        </a:p>
      </dgm:t>
    </dgm:pt>
    <dgm:pt modelId="{24F0A3B3-12B4-4AFB-8573-A34B23882317}" type="sibTrans" cxnId="{03D45B8C-3F3B-4DFD-A877-6703EB6DD9CB}">
      <dgm:prSet/>
      <dgm:spPr/>
      <dgm:t>
        <a:bodyPr/>
        <a:lstStyle/>
        <a:p>
          <a:endParaRPr lang="ru-RU" sz="1500"/>
        </a:p>
      </dgm:t>
    </dgm:pt>
    <dgm:pt modelId="{C3EAB967-21B0-4BA8-999B-C20CADF6C90E}">
      <dgm:prSet phldrT="[Текст]" custT="1"/>
      <dgm:spPr>
        <a:solidFill>
          <a:schemeClr val="accent2">
            <a:hueOff val="4681519"/>
            <a:satOff val="-5839"/>
            <a:lumOff val="1373"/>
            <a:alpha val="50000"/>
          </a:schemeClr>
        </a:solidFill>
      </dgm:spPr>
      <dgm:t>
        <a:bodyPr/>
        <a:lstStyle/>
        <a:p>
          <a:pPr algn="ctr"/>
          <a:r>
            <a:rPr lang="ru-RU" sz="1500" b="1" smtClean="0">
              <a:solidFill>
                <a:schemeClr val="tx1"/>
              </a:solidFill>
            </a:rPr>
            <a:t>неустановление новых расходных обязательств, не связанных с решением вопросов, отнесенных Конституцией Российской Федерации и федеральными законами к полномочиям органов местного самоуправления муниципальных районов</a:t>
          </a:r>
          <a:endParaRPr lang="ru-RU" sz="1500" b="1" dirty="0">
            <a:solidFill>
              <a:schemeClr val="tx1"/>
            </a:solidFill>
          </a:endParaRPr>
        </a:p>
      </dgm:t>
    </dgm:pt>
    <dgm:pt modelId="{F065C96C-280E-42B9-B475-01F857FF7EB3}" type="parTrans" cxnId="{C2862509-975F-422A-B0CC-1277EFE4A286}">
      <dgm:prSet/>
      <dgm:spPr/>
      <dgm:t>
        <a:bodyPr/>
        <a:lstStyle/>
        <a:p>
          <a:endParaRPr lang="ru-RU" sz="1500"/>
        </a:p>
      </dgm:t>
    </dgm:pt>
    <dgm:pt modelId="{3F51BE82-1C7B-4090-AB13-8817F6D0E267}" type="sibTrans" cxnId="{C2862509-975F-422A-B0CC-1277EFE4A286}">
      <dgm:prSet/>
      <dgm:spPr/>
      <dgm:t>
        <a:bodyPr/>
        <a:lstStyle/>
        <a:p>
          <a:endParaRPr lang="ru-RU" sz="1500"/>
        </a:p>
      </dgm:t>
    </dgm:pt>
    <dgm:pt modelId="{D15D8036-DAC8-480F-9B5B-D3351CA7B017}" type="pres">
      <dgm:prSet presAssocID="{95D72E82-4847-4D7B-8331-751C3D36A3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BB1EB-C956-42E8-940B-8C083E313E55}" type="pres">
      <dgm:prSet presAssocID="{2E2A572D-D000-4C7F-A463-A4FCB044848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15417-0246-4CAC-85A2-31FB959C6466}" type="pres">
      <dgm:prSet presAssocID="{8C007352-5C8F-41AD-8A76-67BAF3FE6376}" presName="sibTrans" presStyleCnt="0"/>
      <dgm:spPr/>
    </dgm:pt>
    <dgm:pt modelId="{22FD0DF1-CBC9-4863-BB9A-EA95176F748B}" type="pres">
      <dgm:prSet presAssocID="{8DF5E334-8336-4DDC-A100-87F9C26E6B7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21481-1A6F-46C8-A0A6-B87C8A86DF03}" type="pres">
      <dgm:prSet presAssocID="{E8899714-8018-4704-B3A2-09CABDC94A8B}" presName="sibTrans" presStyleCnt="0"/>
      <dgm:spPr/>
    </dgm:pt>
    <dgm:pt modelId="{C5F25B64-A290-40F2-BDEC-678AD4F1EF9D}" type="pres">
      <dgm:prSet presAssocID="{10DE125B-4CBA-4880-B4DA-18970379981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FC61F-B01F-42AA-8F27-6FE702A2BF25}" type="pres">
      <dgm:prSet presAssocID="{80248CE5-ADF5-4968-AFD2-8089F4FD4559}" presName="sibTrans" presStyleCnt="0"/>
      <dgm:spPr/>
    </dgm:pt>
    <dgm:pt modelId="{24012EE2-2399-4317-B393-3A86D4650925}" type="pres">
      <dgm:prSet presAssocID="{8DD47AC3-F8DA-4D9A-BF89-95841FB8F3D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CF5ED-E997-48D4-B90A-930EA0AFB244}" type="pres">
      <dgm:prSet presAssocID="{8648FEB2-185F-4B74-94F8-137AD1EDB054}" presName="sibTrans" presStyleCnt="0"/>
      <dgm:spPr/>
    </dgm:pt>
    <dgm:pt modelId="{9F5258A6-2AFB-4081-9930-DFD55B5D56DA}" type="pres">
      <dgm:prSet presAssocID="{729D2015-FC09-4F75-B717-F1BC3E2CC2E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55818-7A5E-408D-929F-D6E911DA7715}" type="pres">
      <dgm:prSet presAssocID="{965D931A-B562-4F28-82E3-C6ED64F67033}" presName="sibTrans" presStyleCnt="0"/>
      <dgm:spPr/>
    </dgm:pt>
    <dgm:pt modelId="{91CCCD5D-DD40-42F7-AB12-C63AF5BD50B3}" type="pres">
      <dgm:prSet presAssocID="{A871F8C5-EDB0-4135-90DE-DABE9EC8AC7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AA4FC-493F-4803-8BB9-ECAE4CC6D1FD}" type="pres">
      <dgm:prSet presAssocID="{24F0A3B3-12B4-4AFB-8573-A34B23882317}" presName="sibTrans" presStyleCnt="0"/>
      <dgm:spPr/>
    </dgm:pt>
    <dgm:pt modelId="{B79113E6-26D1-4563-94DE-41CEC5F46032}" type="pres">
      <dgm:prSet presAssocID="{C3EAB967-21B0-4BA8-999B-C20CADF6C90E}" presName="node" presStyleLbl="node1" presStyleIdx="6" presStyleCnt="7" custScaleX="140001" custScaleY="72673" custLinFactNeighborX="-2205" custLinFactNeighborY="-4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61764D-8D4B-4CFB-A749-57101D2D8806}" srcId="{95D72E82-4847-4D7B-8331-751C3D36A3AC}" destId="{2E2A572D-D000-4C7F-A463-A4FCB0448487}" srcOrd="0" destOrd="0" parTransId="{26AEE1B0-8FC9-4D1C-84A4-574EDD3BCB2E}" sibTransId="{8C007352-5C8F-41AD-8A76-67BAF3FE6376}"/>
    <dgm:cxn modelId="{2993CB02-B276-47AE-B828-35520AABD6DD}" type="presOf" srcId="{8DD47AC3-F8DA-4D9A-BF89-95841FB8F3DA}" destId="{24012EE2-2399-4317-B393-3A86D4650925}" srcOrd="0" destOrd="0" presId="urn:microsoft.com/office/officeart/2005/8/layout/default"/>
    <dgm:cxn modelId="{8ADFB1AC-BB3E-457B-9683-347E34E6527E}" srcId="{95D72E82-4847-4D7B-8331-751C3D36A3AC}" destId="{10DE125B-4CBA-4880-B4DA-189703799813}" srcOrd="2" destOrd="0" parTransId="{2452271C-8F23-4D04-855A-D20579E13CF5}" sibTransId="{80248CE5-ADF5-4968-AFD2-8089F4FD4559}"/>
    <dgm:cxn modelId="{62A89081-DA4B-4DE1-B4E8-4134BA7DFAD5}" type="presOf" srcId="{C3EAB967-21B0-4BA8-999B-C20CADF6C90E}" destId="{B79113E6-26D1-4563-94DE-41CEC5F46032}" srcOrd="0" destOrd="0" presId="urn:microsoft.com/office/officeart/2005/8/layout/default"/>
    <dgm:cxn modelId="{49B6D033-4E32-4A91-A230-AFAF2EA35D38}" srcId="{95D72E82-4847-4D7B-8331-751C3D36A3AC}" destId="{729D2015-FC09-4F75-B717-F1BC3E2CC2E9}" srcOrd="4" destOrd="0" parTransId="{70337592-2FAB-4358-9580-3DDCF166B368}" sibTransId="{965D931A-B562-4F28-82E3-C6ED64F67033}"/>
    <dgm:cxn modelId="{9B752E10-726B-433A-9B9B-35927A41EC0A}" type="presOf" srcId="{A871F8C5-EDB0-4135-90DE-DABE9EC8AC70}" destId="{91CCCD5D-DD40-42F7-AB12-C63AF5BD50B3}" srcOrd="0" destOrd="0" presId="urn:microsoft.com/office/officeart/2005/8/layout/default"/>
    <dgm:cxn modelId="{39265336-C92B-4C6C-8686-400384D870B5}" type="presOf" srcId="{95D72E82-4847-4D7B-8331-751C3D36A3AC}" destId="{D15D8036-DAC8-480F-9B5B-D3351CA7B017}" srcOrd="0" destOrd="0" presId="urn:microsoft.com/office/officeart/2005/8/layout/default"/>
    <dgm:cxn modelId="{0DE88587-77D6-468F-972D-10B8ACB7B535}" type="presOf" srcId="{8DF5E334-8336-4DDC-A100-87F9C26E6B7D}" destId="{22FD0DF1-CBC9-4863-BB9A-EA95176F748B}" srcOrd="0" destOrd="0" presId="urn:microsoft.com/office/officeart/2005/8/layout/default"/>
    <dgm:cxn modelId="{347417F0-F327-414D-8FF3-7A5A0ADBD0F8}" srcId="{95D72E82-4847-4D7B-8331-751C3D36A3AC}" destId="{8DD47AC3-F8DA-4D9A-BF89-95841FB8F3DA}" srcOrd="3" destOrd="0" parTransId="{3B79A737-7F70-4A5E-8359-1D454C06E7E4}" sibTransId="{8648FEB2-185F-4B74-94F8-137AD1EDB054}"/>
    <dgm:cxn modelId="{48AE36A8-7DBF-4AA1-970E-9A1A80413C6E}" type="presOf" srcId="{729D2015-FC09-4F75-B717-F1BC3E2CC2E9}" destId="{9F5258A6-2AFB-4081-9930-DFD55B5D56DA}" srcOrd="0" destOrd="0" presId="urn:microsoft.com/office/officeart/2005/8/layout/default"/>
    <dgm:cxn modelId="{00B0630F-6D76-4CB1-8CA5-896008DEF388}" type="presOf" srcId="{10DE125B-4CBA-4880-B4DA-189703799813}" destId="{C5F25B64-A290-40F2-BDEC-678AD4F1EF9D}" srcOrd="0" destOrd="0" presId="urn:microsoft.com/office/officeart/2005/8/layout/default"/>
    <dgm:cxn modelId="{C2862509-975F-422A-B0CC-1277EFE4A286}" srcId="{95D72E82-4847-4D7B-8331-751C3D36A3AC}" destId="{C3EAB967-21B0-4BA8-999B-C20CADF6C90E}" srcOrd="6" destOrd="0" parTransId="{F065C96C-280E-42B9-B475-01F857FF7EB3}" sibTransId="{3F51BE82-1C7B-4090-AB13-8817F6D0E267}"/>
    <dgm:cxn modelId="{C56A4E61-CB2B-4A3F-980D-FD1092D02ADB}" srcId="{95D72E82-4847-4D7B-8331-751C3D36A3AC}" destId="{8DF5E334-8336-4DDC-A100-87F9C26E6B7D}" srcOrd="1" destOrd="0" parTransId="{A7C3149B-98BD-441A-AC44-7838E70B4B38}" sibTransId="{E8899714-8018-4704-B3A2-09CABDC94A8B}"/>
    <dgm:cxn modelId="{03D45B8C-3F3B-4DFD-A877-6703EB6DD9CB}" srcId="{95D72E82-4847-4D7B-8331-751C3D36A3AC}" destId="{A871F8C5-EDB0-4135-90DE-DABE9EC8AC70}" srcOrd="5" destOrd="0" parTransId="{64BF4B17-7EBF-4D1C-ABC3-B58FA1D1D1D7}" sibTransId="{24F0A3B3-12B4-4AFB-8573-A34B23882317}"/>
    <dgm:cxn modelId="{BFC441E1-569D-48E4-9FF1-9396EE4EF4F2}" type="presOf" srcId="{2E2A572D-D000-4C7F-A463-A4FCB0448487}" destId="{A96BB1EB-C956-42E8-940B-8C083E313E55}" srcOrd="0" destOrd="0" presId="urn:microsoft.com/office/officeart/2005/8/layout/default"/>
    <dgm:cxn modelId="{9A6D95DB-7857-4EC4-85CC-034B28D5698E}" type="presParOf" srcId="{D15D8036-DAC8-480F-9B5B-D3351CA7B017}" destId="{A96BB1EB-C956-42E8-940B-8C083E313E55}" srcOrd="0" destOrd="0" presId="urn:microsoft.com/office/officeart/2005/8/layout/default"/>
    <dgm:cxn modelId="{1A35BC28-F824-45D8-A953-A8E1C1A7FF84}" type="presParOf" srcId="{D15D8036-DAC8-480F-9B5B-D3351CA7B017}" destId="{46815417-0246-4CAC-85A2-31FB959C6466}" srcOrd="1" destOrd="0" presId="urn:microsoft.com/office/officeart/2005/8/layout/default"/>
    <dgm:cxn modelId="{01B9011F-110B-45B2-92C1-A60847B9052A}" type="presParOf" srcId="{D15D8036-DAC8-480F-9B5B-D3351CA7B017}" destId="{22FD0DF1-CBC9-4863-BB9A-EA95176F748B}" srcOrd="2" destOrd="0" presId="urn:microsoft.com/office/officeart/2005/8/layout/default"/>
    <dgm:cxn modelId="{5B6A03CD-D506-43AA-9B23-5025C51E660A}" type="presParOf" srcId="{D15D8036-DAC8-480F-9B5B-D3351CA7B017}" destId="{E4921481-1A6F-46C8-A0A6-B87C8A86DF03}" srcOrd="3" destOrd="0" presId="urn:microsoft.com/office/officeart/2005/8/layout/default"/>
    <dgm:cxn modelId="{4FB32779-BB1C-449B-9A64-EC13F4CB1463}" type="presParOf" srcId="{D15D8036-DAC8-480F-9B5B-D3351CA7B017}" destId="{C5F25B64-A290-40F2-BDEC-678AD4F1EF9D}" srcOrd="4" destOrd="0" presId="urn:microsoft.com/office/officeart/2005/8/layout/default"/>
    <dgm:cxn modelId="{FFF15B40-C63B-4CD0-B1F2-25916E0AB80A}" type="presParOf" srcId="{D15D8036-DAC8-480F-9B5B-D3351CA7B017}" destId="{A61FC61F-B01F-42AA-8F27-6FE702A2BF25}" srcOrd="5" destOrd="0" presId="urn:microsoft.com/office/officeart/2005/8/layout/default"/>
    <dgm:cxn modelId="{A89C534E-1818-4DB5-BF81-6822DF15A313}" type="presParOf" srcId="{D15D8036-DAC8-480F-9B5B-D3351CA7B017}" destId="{24012EE2-2399-4317-B393-3A86D4650925}" srcOrd="6" destOrd="0" presId="urn:microsoft.com/office/officeart/2005/8/layout/default"/>
    <dgm:cxn modelId="{1AE4E382-C0EF-4A12-89AA-9B6DBB2F0F23}" type="presParOf" srcId="{D15D8036-DAC8-480F-9B5B-D3351CA7B017}" destId="{B8ECF5ED-E997-48D4-B90A-930EA0AFB244}" srcOrd="7" destOrd="0" presId="urn:microsoft.com/office/officeart/2005/8/layout/default"/>
    <dgm:cxn modelId="{E295260E-3DF4-4A1E-AB78-BB8682093084}" type="presParOf" srcId="{D15D8036-DAC8-480F-9B5B-D3351CA7B017}" destId="{9F5258A6-2AFB-4081-9930-DFD55B5D56DA}" srcOrd="8" destOrd="0" presId="urn:microsoft.com/office/officeart/2005/8/layout/default"/>
    <dgm:cxn modelId="{2D5A330A-6CA2-4576-8BCF-E4B590D33152}" type="presParOf" srcId="{D15D8036-DAC8-480F-9B5B-D3351CA7B017}" destId="{7A555818-7A5E-408D-929F-D6E911DA7715}" srcOrd="9" destOrd="0" presId="urn:microsoft.com/office/officeart/2005/8/layout/default"/>
    <dgm:cxn modelId="{69130AEB-93EB-4F7D-B6CA-B4A7EFEF7FBC}" type="presParOf" srcId="{D15D8036-DAC8-480F-9B5B-D3351CA7B017}" destId="{91CCCD5D-DD40-42F7-AB12-C63AF5BD50B3}" srcOrd="10" destOrd="0" presId="urn:microsoft.com/office/officeart/2005/8/layout/default"/>
    <dgm:cxn modelId="{825FDF74-EB00-4271-AC1E-8A1D57D85DFD}" type="presParOf" srcId="{D15D8036-DAC8-480F-9B5B-D3351CA7B017}" destId="{986AA4FC-493F-4803-8BB9-ECAE4CC6D1FD}" srcOrd="11" destOrd="0" presId="urn:microsoft.com/office/officeart/2005/8/layout/default"/>
    <dgm:cxn modelId="{F9E4434B-2B4E-4FAC-9FB9-6064C50DCE03}" type="presParOf" srcId="{D15D8036-DAC8-480F-9B5B-D3351CA7B017}" destId="{B79113E6-26D1-4563-94DE-41CEC5F46032}" srcOrd="12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D72E82-4847-4D7B-8331-751C3D36A3A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E2A572D-D000-4C7F-A463-A4FCB0448487}">
      <dgm:prSet phldrT="[Текст]" custT="1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повышение эффективности использования муниципальной собственности</a:t>
          </a:r>
          <a:endParaRPr lang="ru-RU" sz="1500" dirty="0">
            <a:solidFill>
              <a:schemeClr val="tx1"/>
            </a:solidFill>
          </a:endParaRPr>
        </a:p>
      </dgm:t>
    </dgm:pt>
    <dgm:pt modelId="{26AEE1B0-8FC9-4D1C-84A4-574EDD3BCB2E}" type="parTrans" cxnId="{2661764D-8D4B-4CFB-A749-57101D2D8806}">
      <dgm:prSet/>
      <dgm:spPr/>
      <dgm:t>
        <a:bodyPr/>
        <a:lstStyle/>
        <a:p>
          <a:endParaRPr lang="ru-RU" sz="1500"/>
        </a:p>
      </dgm:t>
    </dgm:pt>
    <dgm:pt modelId="{8C007352-5C8F-41AD-8A76-67BAF3FE6376}" type="sibTrans" cxnId="{2661764D-8D4B-4CFB-A749-57101D2D8806}">
      <dgm:prSet/>
      <dgm:spPr/>
      <dgm:t>
        <a:bodyPr/>
        <a:lstStyle/>
        <a:p>
          <a:endParaRPr lang="ru-RU" sz="1500"/>
        </a:p>
      </dgm:t>
    </dgm:pt>
    <dgm:pt modelId="{8DF5E334-8336-4DDC-A100-87F9C26E6B7D}">
      <dgm:prSet phldrT="[Текст]" custT="1"/>
      <dgm:spPr>
        <a:solidFill>
          <a:schemeClr val="accent2">
            <a:hueOff val="780253"/>
            <a:satOff val="-973"/>
            <a:lumOff val="229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вовлечение в хозяйственный оборот неиспользуемых объектов недвижимости и земельных участков, осуществление муниципального земельного контроля</a:t>
          </a:r>
          <a:endParaRPr lang="ru-RU" sz="1500" dirty="0">
            <a:solidFill>
              <a:schemeClr val="tx1"/>
            </a:solidFill>
          </a:endParaRPr>
        </a:p>
      </dgm:t>
    </dgm:pt>
    <dgm:pt modelId="{A7C3149B-98BD-441A-AC44-7838E70B4B38}" type="parTrans" cxnId="{C56A4E61-CB2B-4A3F-980D-FD1092D02ADB}">
      <dgm:prSet/>
      <dgm:spPr/>
      <dgm:t>
        <a:bodyPr/>
        <a:lstStyle/>
        <a:p>
          <a:endParaRPr lang="ru-RU" sz="1500"/>
        </a:p>
      </dgm:t>
    </dgm:pt>
    <dgm:pt modelId="{E8899714-8018-4704-B3A2-09CABDC94A8B}" type="sibTrans" cxnId="{C56A4E61-CB2B-4A3F-980D-FD1092D02ADB}">
      <dgm:prSet/>
      <dgm:spPr/>
      <dgm:t>
        <a:bodyPr/>
        <a:lstStyle/>
        <a:p>
          <a:endParaRPr lang="ru-RU" sz="1500"/>
        </a:p>
      </dgm:t>
    </dgm:pt>
    <dgm:pt modelId="{10DE125B-4CBA-4880-B4DA-189703799813}">
      <dgm:prSet phldrT="[Текст]" custT="1"/>
      <dgm:spPr>
        <a:solidFill>
          <a:schemeClr val="accent2">
            <a:hueOff val="1560506"/>
            <a:satOff val="-1946"/>
            <a:lumOff val="458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продолжение работы, направленной на повышение собираемости платежей в консолидированный бюджет района, проведение претензионной работы с неплательщиками, осуществление мер принудительного взыскания задолженности</a:t>
          </a:r>
          <a:endParaRPr lang="ru-RU" sz="1500" dirty="0">
            <a:solidFill>
              <a:schemeClr val="tx1"/>
            </a:solidFill>
          </a:endParaRPr>
        </a:p>
      </dgm:t>
    </dgm:pt>
    <dgm:pt modelId="{2452271C-8F23-4D04-855A-D20579E13CF5}" type="parTrans" cxnId="{8ADFB1AC-BB3E-457B-9683-347E34E6527E}">
      <dgm:prSet/>
      <dgm:spPr/>
      <dgm:t>
        <a:bodyPr/>
        <a:lstStyle/>
        <a:p>
          <a:endParaRPr lang="ru-RU" sz="1500"/>
        </a:p>
      </dgm:t>
    </dgm:pt>
    <dgm:pt modelId="{80248CE5-ADF5-4968-AFD2-8089F4FD4559}" type="sibTrans" cxnId="{8ADFB1AC-BB3E-457B-9683-347E34E6527E}">
      <dgm:prSet/>
      <dgm:spPr/>
      <dgm:t>
        <a:bodyPr/>
        <a:lstStyle/>
        <a:p>
          <a:endParaRPr lang="ru-RU" sz="1500"/>
        </a:p>
      </dgm:t>
    </dgm:pt>
    <dgm:pt modelId="{8DD47AC3-F8DA-4D9A-BF89-95841FB8F3DA}">
      <dgm:prSet phldrT="[Текст]" custT="1"/>
      <dgm:spPr>
        <a:solidFill>
          <a:schemeClr val="accent2">
            <a:hueOff val="2340759"/>
            <a:satOff val="-2919"/>
            <a:lumOff val="686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сокращение недоимки по налогам в районный бюджет и бюджеты поселений</a:t>
          </a:r>
          <a:endParaRPr lang="ru-RU" sz="1500" dirty="0">
            <a:solidFill>
              <a:schemeClr val="tx1"/>
            </a:solidFill>
          </a:endParaRPr>
        </a:p>
      </dgm:t>
    </dgm:pt>
    <dgm:pt modelId="{3B79A737-7F70-4A5E-8359-1D454C06E7E4}" type="parTrans" cxnId="{347417F0-F327-414D-8FF3-7A5A0ADBD0F8}">
      <dgm:prSet/>
      <dgm:spPr/>
      <dgm:t>
        <a:bodyPr/>
        <a:lstStyle/>
        <a:p>
          <a:endParaRPr lang="ru-RU" sz="1500"/>
        </a:p>
      </dgm:t>
    </dgm:pt>
    <dgm:pt modelId="{8648FEB2-185F-4B74-94F8-137AD1EDB054}" type="sibTrans" cxnId="{347417F0-F327-414D-8FF3-7A5A0ADBD0F8}">
      <dgm:prSet/>
      <dgm:spPr/>
      <dgm:t>
        <a:bodyPr/>
        <a:lstStyle/>
        <a:p>
          <a:endParaRPr lang="ru-RU" sz="1500"/>
        </a:p>
      </dgm:t>
    </dgm:pt>
    <dgm:pt modelId="{729D2015-FC09-4F75-B717-F1BC3E2CC2E9}">
      <dgm:prSet phldrT="[Текст]" custT="1"/>
      <dgm:spPr>
        <a:solidFill>
          <a:schemeClr val="accent2">
            <a:hueOff val="3121013"/>
            <a:satOff val="-3893"/>
            <a:lumOff val="915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совершенствование налогового администрирования, взаимодействия и совместной работы с  администраторами доходов</a:t>
          </a:r>
          <a:endParaRPr lang="ru-RU" sz="1500" dirty="0">
            <a:solidFill>
              <a:schemeClr val="tx1"/>
            </a:solidFill>
          </a:endParaRPr>
        </a:p>
      </dgm:t>
    </dgm:pt>
    <dgm:pt modelId="{70337592-2FAB-4358-9580-3DDCF166B368}" type="parTrans" cxnId="{49B6D033-4E32-4A91-A230-AFAF2EA35D38}">
      <dgm:prSet/>
      <dgm:spPr/>
      <dgm:t>
        <a:bodyPr/>
        <a:lstStyle/>
        <a:p>
          <a:endParaRPr lang="ru-RU" sz="1500"/>
        </a:p>
      </dgm:t>
    </dgm:pt>
    <dgm:pt modelId="{965D931A-B562-4F28-82E3-C6ED64F67033}" type="sibTrans" cxnId="{49B6D033-4E32-4A91-A230-AFAF2EA35D38}">
      <dgm:prSet/>
      <dgm:spPr/>
      <dgm:t>
        <a:bodyPr/>
        <a:lstStyle/>
        <a:p>
          <a:endParaRPr lang="ru-RU" sz="1500"/>
        </a:p>
      </dgm:t>
    </dgm:pt>
    <dgm:pt modelId="{A871F8C5-EDB0-4135-90DE-DABE9EC8AC70}">
      <dgm:prSet phldrT="[Текст]" custT="1"/>
      <dgm:spPr>
        <a:solidFill>
          <a:schemeClr val="accent2">
            <a:hueOff val="3901266"/>
            <a:satOff val="-4866"/>
            <a:lumOff val="1144"/>
            <a:alpha val="5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организация работы по проведению мероприятий по легализации оплаты труда и обеспечению полноты поступления в бюджет района налога на доходы физических лиц</a:t>
          </a:r>
          <a:endParaRPr lang="ru-RU" sz="1500" dirty="0">
            <a:solidFill>
              <a:schemeClr val="tx1"/>
            </a:solidFill>
          </a:endParaRPr>
        </a:p>
      </dgm:t>
    </dgm:pt>
    <dgm:pt modelId="{64BF4B17-7EBF-4D1C-ABC3-B58FA1D1D1D7}" type="parTrans" cxnId="{03D45B8C-3F3B-4DFD-A877-6703EB6DD9CB}">
      <dgm:prSet/>
      <dgm:spPr/>
      <dgm:t>
        <a:bodyPr/>
        <a:lstStyle/>
        <a:p>
          <a:endParaRPr lang="ru-RU" sz="1500"/>
        </a:p>
      </dgm:t>
    </dgm:pt>
    <dgm:pt modelId="{24F0A3B3-12B4-4AFB-8573-A34B23882317}" type="sibTrans" cxnId="{03D45B8C-3F3B-4DFD-A877-6703EB6DD9CB}">
      <dgm:prSet/>
      <dgm:spPr/>
      <dgm:t>
        <a:bodyPr/>
        <a:lstStyle/>
        <a:p>
          <a:endParaRPr lang="ru-RU" sz="1500"/>
        </a:p>
      </dgm:t>
    </dgm:pt>
    <dgm:pt modelId="{C3EAB967-21B0-4BA8-999B-C20CADF6C90E}">
      <dgm:prSet phldrT="[Текст]" custT="1"/>
      <dgm:spPr>
        <a:solidFill>
          <a:schemeClr val="accent2">
            <a:hueOff val="4681519"/>
            <a:satOff val="-5839"/>
            <a:lumOff val="1373"/>
            <a:alpha val="50000"/>
          </a:schemeClr>
        </a:solidFill>
      </dgm:spPr>
      <dgm:t>
        <a:bodyPr/>
        <a:lstStyle/>
        <a:p>
          <a:pPr algn="ctr"/>
          <a:r>
            <a:rPr lang="ru-RU" sz="1500" b="1" dirty="0" smtClean="0">
              <a:solidFill>
                <a:schemeClr val="tx1"/>
              </a:solidFill>
            </a:rPr>
            <a:t>оптимизация существующей системы налоговых льгот, мониторинг эффективности налоговых льгот</a:t>
          </a:r>
          <a:endParaRPr lang="ru-RU" sz="1500" b="1" dirty="0">
            <a:solidFill>
              <a:schemeClr val="tx1"/>
            </a:solidFill>
          </a:endParaRPr>
        </a:p>
      </dgm:t>
    </dgm:pt>
    <dgm:pt modelId="{F065C96C-280E-42B9-B475-01F857FF7EB3}" type="parTrans" cxnId="{C2862509-975F-422A-B0CC-1277EFE4A286}">
      <dgm:prSet/>
      <dgm:spPr/>
      <dgm:t>
        <a:bodyPr/>
        <a:lstStyle/>
        <a:p>
          <a:endParaRPr lang="ru-RU" sz="1500"/>
        </a:p>
      </dgm:t>
    </dgm:pt>
    <dgm:pt modelId="{3F51BE82-1C7B-4090-AB13-8817F6D0E267}" type="sibTrans" cxnId="{C2862509-975F-422A-B0CC-1277EFE4A286}">
      <dgm:prSet/>
      <dgm:spPr/>
      <dgm:t>
        <a:bodyPr/>
        <a:lstStyle/>
        <a:p>
          <a:endParaRPr lang="ru-RU" sz="1500"/>
        </a:p>
      </dgm:t>
    </dgm:pt>
    <dgm:pt modelId="{D15D8036-DAC8-480F-9B5B-D3351CA7B017}" type="pres">
      <dgm:prSet presAssocID="{95D72E82-4847-4D7B-8331-751C3D36A3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BB1EB-C956-42E8-940B-8C083E313E55}" type="pres">
      <dgm:prSet presAssocID="{2E2A572D-D000-4C7F-A463-A4FCB0448487}" presName="node" presStyleLbl="node1" presStyleIdx="0" presStyleCnt="7" custScaleX="100330" custScaleY="99951" custLinFactNeighborX="2504" custLinFactNeighborY="-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15417-0246-4CAC-85A2-31FB959C6466}" type="pres">
      <dgm:prSet presAssocID="{8C007352-5C8F-41AD-8A76-67BAF3FE6376}" presName="sibTrans" presStyleCnt="0"/>
      <dgm:spPr/>
    </dgm:pt>
    <dgm:pt modelId="{22FD0DF1-CBC9-4863-BB9A-EA95176F748B}" type="pres">
      <dgm:prSet presAssocID="{8DF5E334-8336-4DDC-A100-87F9C26E6B7D}" presName="node" presStyleLbl="node1" presStyleIdx="1" presStyleCnt="7" custLinFactNeighborX="4851" custLinFactNeighborY="-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21481-1A6F-46C8-A0A6-B87C8A86DF03}" type="pres">
      <dgm:prSet presAssocID="{E8899714-8018-4704-B3A2-09CABDC94A8B}" presName="sibTrans" presStyleCnt="0"/>
      <dgm:spPr/>
    </dgm:pt>
    <dgm:pt modelId="{C5F25B64-A290-40F2-BDEC-678AD4F1EF9D}" type="pres">
      <dgm:prSet presAssocID="{10DE125B-4CBA-4880-B4DA-189703799813}" presName="node" presStyleLbl="node1" presStyleIdx="2" presStyleCnt="7" custScaleX="120016" custScaleY="100159" custLinFactNeighborX="-5181" custLinFactNeighborY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FC61F-B01F-42AA-8F27-6FE702A2BF25}" type="pres">
      <dgm:prSet presAssocID="{80248CE5-ADF5-4968-AFD2-8089F4FD4559}" presName="sibTrans" presStyleCnt="0"/>
      <dgm:spPr/>
    </dgm:pt>
    <dgm:pt modelId="{24012EE2-2399-4317-B393-3A86D4650925}" type="pres">
      <dgm:prSet presAssocID="{8DD47AC3-F8DA-4D9A-BF89-95841FB8F3DA}" presName="node" presStyleLbl="node1" presStyleIdx="3" presStyleCnt="7" custLinFactNeighborX="-4992" custLinFactNeighborY="-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CF5ED-E997-48D4-B90A-930EA0AFB244}" type="pres">
      <dgm:prSet presAssocID="{8648FEB2-185F-4B74-94F8-137AD1EDB054}" presName="sibTrans" presStyleCnt="0"/>
      <dgm:spPr/>
    </dgm:pt>
    <dgm:pt modelId="{9F5258A6-2AFB-4081-9930-DFD55B5D56DA}" type="pres">
      <dgm:prSet presAssocID="{729D2015-FC09-4F75-B717-F1BC3E2CC2E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55818-7A5E-408D-929F-D6E911DA7715}" type="pres">
      <dgm:prSet presAssocID="{965D931A-B562-4F28-82E3-C6ED64F67033}" presName="sibTrans" presStyleCnt="0"/>
      <dgm:spPr/>
    </dgm:pt>
    <dgm:pt modelId="{91CCCD5D-DD40-42F7-AB12-C63AF5BD50B3}" type="pres">
      <dgm:prSet presAssocID="{A871F8C5-EDB0-4135-90DE-DABE9EC8AC7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AA4FC-493F-4803-8BB9-ECAE4CC6D1FD}" type="pres">
      <dgm:prSet presAssocID="{24F0A3B3-12B4-4AFB-8573-A34B23882317}" presName="sibTrans" presStyleCnt="0"/>
      <dgm:spPr/>
    </dgm:pt>
    <dgm:pt modelId="{B79113E6-26D1-4563-94DE-41CEC5F46032}" type="pres">
      <dgm:prSet presAssocID="{C3EAB967-21B0-4BA8-999B-C20CADF6C90E}" presName="node" presStyleLbl="node1" presStyleIdx="6" presStyleCnt="7" custScaleX="100157" custScaleY="99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6A4E61-CB2B-4A3F-980D-FD1092D02ADB}" srcId="{95D72E82-4847-4D7B-8331-751C3D36A3AC}" destId="{8DF5E334-8336-4DDC-A100-87F9C26E6B7D}" srcOrd="1" destOrd="0" parTransId="{A7C3149B-98BD-441A-AC44-7838E70B4B38}" sibTransId="{E8899714-8018-4704-B3A2-09CABDC94A8B}"/>
    <dgm:cxn modelId="{D8F879CC-5F4D-48C1-AD1E-98D413842089}" type="presOf" srcId="{8DD47AC3-F8DA-4D9A-BF89-95841FB8F3DA}" destId="{24012EE2-2399-4317-B393-3A86D4650925}" srcOrd="0" destOrd="0" presId="urn:microsoft.com/office/officeart/2005/8/layout/default"/>
    <dgm:cxn modelId="{49B6D033-4E32-4A91-A230-AFAF2EA35D38}" srcId="{95D72E82-4847-4D7B-8331-751C3D36A3AC}" destId="{729D2015-FC09-4F75-B717-F1BC3E2CC2E9}" srcOrd="4" destOrd="0" parTransId="{70337592-2FAB-4358-9580-3DDCF166B368}" sibTransId="{965D931A-B562-4F28-82E3-C6ED64F67033}"/>
    <dgm:cxn modelId="{2661764D-8D4B-4CFB-A749-57101D2D8806}" srcId="{95D72E82-4847-4D7B-8331-751C3D36A3AC}" destId="{2E2A572D-D000-4C7F-A463-A4FCB0448487}" srcOrd="0" destOrd="0" parTransId="{26AEE1B0-8FC9-4D1C-84A4-574EDD3BCB2E}" sibTransId="{8C007352-5C8F-41AD-8A76-67BAF3FE6376}"/>
    <dgm:cxn modelId="{C2862509-975F-422A-B0CC-1277EFE4A286}" srcId="{95D72E82-4847-4D7B-8331-751C3D36A3AC}" destId="{C3EAB967-21B0-4BA8-999B-C20CADF6C90E}" srcOrd="6" destOrd="0" parTransId="{F065C96C-280E-42B9-B475-01F857FF7EB3}" sibTransId="{3F51BE82-1C7B-4090-AB13-8817F6D0E267}"/>
    <dgm:cxn modelId="{03D45B8C-3F3B-4DFD-A877-6703EB6DD9CB}" srcId="{95D72E82-4847-4D7B-8331-751C3D36A3AC}" destId="{A871F8C5-EDB0-4135-90DE-DABE9EC8AC70}" srcOrd="5" destOrd="0" parTransId="{64BF4B17-7EBF-4D1C-ABC3-B58FA1D1D1D7}" sibTransId="{24F0A3B3-12B4-4AFB-8573-A34B23882317}"/>
    <dgm:cxn modelId="{1CDB8244-8F24-42DB-A761-5496A237FAA5}" type="presOf" srcId="{C3EAB967-21B0-4BA8-999B-C20CADF6C90E}" destId="{B79113E6-26D1-4563-94DE-41CEC5F46032}" srcOrd="0" destOrd="0" presId="urn:microsoft.com/office/officeart/2005/8/layout/default"/>
    <dgm:cxn modelId="{9F28D9E5-B36E-462A-AA83-54D58C1B8D5D}" type="presOf" srcId="{A871F8C5-EDB0-4135-90DE-DABE9EC8AC70}" destId="{91CCCD5D-DD40-42F7-AB12-C63AF5BD50B3}" srcOrd="0" destOrd="0" presId="urn:microsoft.com/office/officeart/2005/8/layout/default"/>
    <dgm:cxn modelId="{3C4412A7-CCCE-40FB-800F-137A42C08942}" type="presOf" srcId="{10DE125B-4CBA-4880-B4DA-189703799813}" destId="{C5F25B64-A290-40F2-BDEC-678AD4F1EF9D}" srcOrd="0" destOrd="0" presId="urn:microsoft.com/office/officeart/2005/8/layout/default"/>
    <dgm:cxn modelId="{81B45F09-98D5-4107-95B1-D55C8AD99400}" type="presOf" srcId="{729D2015-FC09-4F75-B717-F1BC3E2CC2E9}" destId="{9F5258A6-2AFB-4081-9930-DFD55B5D56DA}" srcOrd="0" destOrd="0" presId="urn:microsoft.com/office/officeart/2005/8/layout/default"/>
    <dgm:cxn modelId="{8ADFB1AC-BB3E-457B-9683-347E34E6527E}" srcId="{95D72E82-4847-4D7B-8331-751C3D36A3AC}" destId="{10DE125B-4CBA-4880-B4DA-189703799813}" srcOrd="2" destOrd="0" parTransId="{2452271C-8F23-4D04-855A-D20579E13CF5}" sibTransId="{80248CE5-ADF5-4968-AFD2-8089F4FD4559}"/>
    <dgm:cxn modelId="{347417F0-F327-414D-8FF3-7A5A0ADBD0F8}" srcId="{95D72E82-4847-4D7B-8331-751C3D36A3AC}" destId="{8DD47AC3-F8DA-4D9A-BF89-95841FB8F3DA}" srcOrd="3" destOrd="0" parTransId="{3B79A737-7F70-4A5E-8359-1D454C06E7E4}" sibTransId="{8648FEB2-185F-4B74-94F8-137AD1EDB054}"/>
    <dgm:cxn modelId="{2C069A41-63DE-4A6D-9085-952E55F05F9A}" type="presOf" srcId="{95D72E82-4847-4D7B-8331-751C3D36A3AC}" destId="{D15D8036-DAC8-480F-9B5B-D3351CA7B017}" srcOrd="0" destOrd="0" presId="urn:microsoft.com/office/officeart/2005/8/layout/default"/>
    <dgm:cxn modelId="{712E47B9-A99D-4B95-BE66-5E528AEBC291}" type="presOf" srcId="{2E2A572D-D000-4C7F-A463-A4FCB0448487}" destId="{A96BB1EB-C956-42E8-940B-8C083E313E55}" srcOrd="0" destOrd="0" presId="urn:microsoft.com/office/officeart/2005/8/layout/default"/>
    <dgm:cxn modelId="{2BE4F1F9-7D72-41FB-B7A5-BE5E245A7500}" type="presOf" srcId="{8DF5E334-8336-4DDC-A100-87F9C26E6B7D}" destId="{22FD0DF1-CBC9-4863-BB9A-EA95176F748B}" srcOrd="0" destOrd="0" presId="urn:microsoft.com/office/officeart/2005/8/layout/default"/>
    <dgm:cxn modelId="{D8A8E341-1B62-47E8-AB15-17A5BC0D2175}" type="presParOf" srcId="{D15D8036-DAC8-480F-9B5B-D3351CA7B017}" destId="{A96BB1EB-C956-42E8-940B-8C083E313E55}" srcOrd="0" destOrd="0" presId="urn:microsoft.com/office/officeart/2005/8/layout/default"/>
    <dgm:cxn modelId="{032FF2F5-4B37-4832-8A12-800071A4EF29}" type="presParOf" srcId="{D15D8036-DAC8-480F-9B5B-D3351CA7B017}" destId="{46815417-0246-4CAC-85A2-31FB959C6466}" srcOrd="1" destOrd="0" presId="urn:microsoft.com/office/officeart/2005/8/layout/default"/>
    <dgm:cxn modelId="{5C3D259E-66D8-4E14-A207-CADE3FB2352C}" type="presParOf" srcId="{D15D8036-DAC8-480F-9B5B-D3351CA7B017}" destId="{22FD0DF1-CBC9-4863-BB9A-EA95176F748B}" srcOrd="2" destOrd="0" presId="urn:microsoft.com/office/officeart/2005/8/layout/default"/>
    <dgm:cxn modelId="{BB344C2F-B149-4F4F-BCDB-4EFB951D4E6B}" type="presParOf" srcId="{D15D8036-DAC8-480F-9B5B-D3351CA7B017}" destId="{E4921481-1A6F-46C8-A0A6-B87C8A86DF03}" srcOrd="3" destOrd="0" presId="urn:microsoft.com/office/officeart/2005/8/layout/default"/>
    <dgm:cxn modelId="{3F1D6FDB-CEC4-4FD5-B65C-5C9E0FCB6C90}" type="presParOf" srcId="{D15D8036-DAC8-480F-9B5B-D3351CA7B017}" destId="{C5F25B64-A290-40F2-BDEC-678AD4F1EF9D}" srcOrd="4" destOrd="0" presId="urn:microsoft.com/office/officeart/2005/8/layout/default"/>
    <dgm:cxn modelId="{D5FC0FFD-CBAD-4B36-8847-A00896DB268D}" type="presParOf" srcId="{D15D8036-DAC8-480F-9B5B-D3351CA7B017}" destId="{A61FC61F-B01F-42AA-8F27-6FE702A2BF25}" srcOrd="5" destOrd="0" presId="urn:microsoft.com/office/officeart/2005/8/layout/default"/>
    <dgm:cxn modelId="{70DA3595-561E-45A1-A6F2-5543361B4565}" type="presParOf" srcId="{D15D8036-DAC8-480F-9B5B-D3351CA7B017}" destId="{24012EE2-2399-4317-B393-3A86D4650925}" srcOrd="6" destOrd="0" presId="urn:microsoft.com/office/officeart/2005/8/layout/default"/>
    <dgm:cxn modelId="{B92A38AB-F039-4BB3-ABBD-5C5EC03291CF}" type="presParOf" srcId="{D15D8036-DAC8-480F-9B5B-D3351CA7B017}" destId="{B8ECF5ED-E997-48D4-B90A-930EA0AFB244}" srcOrd="7" destOrd="0" presId="urn:microsoft.com/office/officeart/2005/8/layout/default"/>
    <dgm:cxn modelId="{8FCFA634-59BA-44D8-A18E-7D4EA4832F9E}" type="presParOf" srcId="{D15D8036-DAC8-480F-9B5B-D3351CA7B017}" destId="{9F5258A6-2AFB-4081-9930-DFD55B5D56DA}" srcOrd="8" destOrd="0" presId="urn:microsoft.com/office/officeart/2005/8/layout/default"/>
    <dgm:cxn modelId="{639C2F18-3419-4C3B-90D2-99B7D6728106}" type="presParOf" srcId="{D15D8036-DAC8-480F-9B5B-D3351CA7B017}" destId="{7A555818-7A5E-408D-929F-D6E911DA7715}" srcOrd="9" destOrd="0" presId="urn:microsoft.com/office/officeart/2005/8/layout/default"/>
    <dgm:cxn modelId="{213A75AB-4AB3-4360-B044-107FA13C807E}" type="presParOf" srcId="{D15D8036-DAC8-480F-9B5B-D3351CA7B017}" destId="{91CCCD5D-DD40-42F7-AB12-C63AF5BD50B3}" srcOrd="10" destOrd="0" presId="urn:microsoft.com/office/officeart/2005/8/layout/default"/>
    <dgm:cxn modelId="{EE55F34D-E598-4ABA-BF1C-B8E358E9094B}" type="presParOf" srcId="{D15D8036-DAC8-480F-9B5B-D3351CA7B017}" destId="{986AA4FC-493F-4803-8BB9-ECAE4CC6D1FD}" srcOrd="11" destOrd="0" presId="urn:microsoft.com/office/officeart/2005/8/layout/default"/>
    <dgm:cxn modelId="{064D4200-2C29-4E08-BD41-C8E5C54822A8}" type="presParOf" srcId="{D15D8036-DAC8-480F-9B5B-D3351CA7B017}" destId="{B79113E6-26D1-4563-94DE-41CEC5F46032}" srcOrd="12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507B17-B7AC-4A85-BF47-3AD90AD483F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67DBF0-B194-41F6-BC46-EE5D4E929AD9}">
      <dgm:prSet phldrT="[Текст]"/>
      <dgm:spPr>
        <a:solidFill>
          <a:srgbClr val="1B8E00"/>
        </a:solidFill>
        <a:ln>
          <a:solidFill>
            <a:srgbClr val="1B8E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ДОХОДЫ</a:t>
          </a:r>
          <a:endParaRPr lang="ru-RU" b="1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9E5F068A-6F0B-4CC1-9B1F-C66C052D8431}" type="parTrans" cxnId="{A1E3D01A-2942-46C8-A458-EC00D9257752}">
      <dgm:prSet/>
      <dgm:spPr/>
      <dgm:t>
        <a:bodyPr/>
        <a:lstStyle/>
        <a:p>
          <a:endParaRPr lang="ru-RU"/>
        </a:p>
      </dgm:t>
    </dgm:pt>
    <dgm:pt modelId="{C7FE843A-6519-44AE-B6C9-67326E6F5446}" type="sibTrans" cxnId="{A1E3D01A-2942-46C8-A458-EC00D9257752}">
      <dgm:prSet/>
      <dgm:spPr/>
      <dgm:t>
        <a:bodyPr/>
        <a:lstStyle/>
        <a:p>
          <a:endParaRPr lang="ru-RU"/>
        </a:p>
      </dgm:t>
    </dgm:pt>
    <dgm:pt modelId="{97CC15EE-B803-4EC7-8F26-BA89304F03C3}">
      <dgm:prSet phldrT="[Текст]" custT="1"/>
      <dgm:spPr>
        <a:solidFill>
          <a:srgbClr val="F3EAD9"/>
        </a:solidFill>
        <a:ln>
          <a:solidFill>
            <a:srgbClr val="F3EAD9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Налоговые доходы</a:t>
          </a:r>
          <a:br>
            <a:rPr lang="ru-RU" sz="14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</a:br>
          <a:r>
            <a:rPr lang="ru-RU" sz="1400" b="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Поступления от уплаты налогов, установленных Налоговым кодексом РФ (налог на доходы физических лиц, акцизы и др.)</a:t>
          </a:r>
          <a:endParaRPr lang="ru-RU" sz="1400" b="1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82A0338-A4F9-4DB3-B079-DBEAE0BA8CC4}" type="parTrans" cxnId="{C2BF0791-F754-456F-B520-7C58F6709CEC}">
      <dgm:prSet/>
      <dgm:spPr>
        <a:solidFill>
          <a:srgbClr val="DCC294"/>
        </a:solidFill>
      </dgm:spPr>
      <dgm:t>
        <a:bodyPr/>
        <a:lstStyle/>
        <a:p>
          <a:endParaRPr lang="ru-RU"/>
        </a:p>
      </dgm:t>
    </dgm:pt>
    <dgm:pt modelId="{535D2E07-DB15-405E-9FFF-0C4246F3CC53}" type="sibTrans" cxnId="{C2BF0791-F754-456F-B520-7C58F6709CEC}">
      <dgm:prSet/>
      <dgm:spPr/>
      <dgm:t>
        <a:bodyPr/>
        <a:lstStyle/>
        <a:p>
          <a:endParaRPr lang="ru-RU"/>
        </a:p>
      </dgm:t>
    </dgm:pt>
    <dgm:pt modelId="{2B476FDB-9419-499C-A30C-16F517DC1080}">
      <dgm:prSet phldrT="[Текст]" custT="1"/>
      <dgm:spPr>
        <a:solidFill>
          <a:srgbClr val="F3EAD9"/>
        </a:solidFill>
        <a:ln>
          <a:solidFill>
            <a:srgbClr val="F3EAD9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Неналоговые доходы</a:t>
          </a:r>
          <a:br>
            <a:rPr lang="ru-RU" sz="14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</a:br>
          <a:r>
            <a:rPr lang="ru-RU" sz="1400" b="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поступления от уплаты пошлин и сборов, установленных законодательством РФ (штрафы, платежи за использованием имущества и др.</a:t>
          </a:r>
          <a:endParaRPr lang="ru-RU" sz="1400" b="1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8473EAE-013D-427C-A9F9-E5B6335C6DA1}" type="parTrans" cxnId="{1AECFA06-237A-44B7-9BE4-EC0962727362}">
      <dgm:prSet/>
      <dgm:spPr>
        <a:solidFill>
          <a:srgbClr val="DCC294"/>
        </a:solidFill>
      </dgm:spPr>
      <dgm:t>
        <a:bodyPr/>
        <a:lstStyle/>
        <a:p>
          <a:endParaRPr lang="ru-RU"/>
        </a:p>
      </dgm:t>
    </dgm:pt>
    <dgm:pt modelId="{594729F4-46B4-4E5E-BB86-B16E6FB48735}" type="sibTrans" cxnId="{1AECFA06-237A-44B7-9BE4-EC0962727362}">
      <dgm:prSet/>
      <dgm:spPr/>
      <dgm:t>
        <a:bodyPr/>
        <a:lstStyle/>
        <a:p>
          <a:endParaRPr lang="ru-RU"/>
        </a:p>
      </dgm:t>
    </dgm:pt>
    <dgm:pt modelId="{6108DE51-8E25-4E61-9582-E72CC1CB0236}">
      <dgm:prSet phldrT="[Текст]" custT="1"/>
      <dgm:spPr>
        <a:solidFill>
          <a:srgbClr val="F3EAD9"/>
        </a:solidFill>
        <a:ln>
          <a:solidFill>
            <a:srgbClr val="F3EAD9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Безвозмездные поступления</a:t>
          </a:r>
          <a:br>
            <a:rPr lang="ru-RU" sz="1400" b="1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</a:br>
          <a:r>
            <a:rPr lang="ru-RU" sz="1400" b="0" dirty="0" smtClean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Поступления от других бюджетов бюджетной системы, граждан и организаций (дотации, субсидии, субвенции)</a:t>
          </a:r>
          <a:endParaRPr lang="ru-RU" sz="1400" b="1" dirty="0">
            <a:solidFill>
              <a:schemeClr val="tx1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9FAE565F-EA6A-4063-9D46-6D7A7D48928C}" type="parTrans" cxnId="{2CCCC563-2A8F-4680-8D9A-3548082DAE22}">
      <dgm:prSet/>
      <dgm:spPr>
        <a:solidFill>
          <a:srgbClr val="DCC294"/>
        </a:solidFill>
      </dgm:spPr>
      <dgm:t>
        <a:bodyPr/>
        <a:lstStyle/>
        <a:p>
          <a:endParaRPr lang="ru-RU"/>
        </a:p>
      </dgm:t>
    </dgm:pt>
    <dgm:pt modelId="{F96B1304-D4FE-4539-AF2D-1EEA8E209F06}" type="sibTrans" cxnId="{2CCCC563-2A8F-4680-8D9A-3548082DAE22}">
      <dgm:prSet/>
      <dgm:spPr/>
      <dgm:t>
        <a:bodyPr/>
        <a:lstStyle/>
        <a:p>
          <a:endParaRPr lang="ru-RU"/>
        </a:p>
      </dgm:t>
    </dgm:pt>
    <dgm:pt modelId="{AE7A167A-18BD-46ED-B1EB-E0494260ACE5}" type="pres">
      <dgm:prSet presAssocID="{38507B17-B7AC-4A85-BF47-3AD90AD483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F73E7E-AA00-4D00-BCB4-590F47476912}" type="pres">
      <dgm:prSet presAssocID="{5D67DBF0-B194-41F6-BC46-EE5D4E929AD9}" presName="centerShape" presStyleLbl="node0" presStyleIdx="0" presStyleCnt="1" custScaleX="106094" custScaleY="59887" custLinFactNeighborX="1825" custLinFactNeighborY="3852"/>
      <dgm:spPr/>
      <dgm:t>
        <a:bodyPr/>
        <a:lstStyle/>
        <a:p>
          <a:endParaRPr lang="ru-RU"/>
        </a:p>
      </dgm:t>
    </dgm:pt>
    <dgm:pt modelId="{8CA2461B-B084-4788-ADD0-40BF96ACE4D5}" type="pres">
      <dgm:prSet presAssocID="{E82A0338-A4F9-4DB3-B079-DBEAE0BA8CC4}" presName="parTrans" presStyleLbl="bgSibTrans2D1" presStyleIdx="0" presStyleCnt="3" custAng="21422112" custScaleX="26843" custScaleY="114842" custLinFactY="18004" custLinFactNeighborX="-26714" custLinFactNeighborY="100000"/>
      <dgm:spPr/>
      <dgm:t>
        <a:bodyPr/>
        <a:lstStyle/>
        <a:p>
          <a:endParaRPr lang="ru-RU"/>
        </a:p>
      </dgm:t>
    </dgm:pt>
    <dgm:pt modelId="{C6C80BA0-C236-4AA2-A999-62B07B43997D}" type="pres">
      <dgm:prSet presAssocID="{97CC15EE-B803-4EC7-8F26-BA89304F03C3}" presName="node" presStyleLbl="node1" presStyleIdx="0" presStyleCnt="3" custScaleX="88812" custScaleY="146665" custRadScaleRad="124510" custRadScaleInc="28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DEA61-D8D4-4CDD-8D0B-7784A69A01BB}" type="pres">
      <dgm:prSet presAssocID="{E8473EAE-013D-427C-A9F9-E5B6335C6DA1}" presName="parTrans" presStyleLbl="bgSibTrans2D1" presStyleIdx="1" presStyleCnt="3" custAng="245357" custScaleX="25765" custScaleY="106207" custLinFactY="32992" custLinFactNeighborX="2552" custLinFactNeighborY="100000"/>
      <dgm:spPr/>
      <dgm:t>
        <a:bodyPr/>
        <a:lstStyle/>
        <a:p>
          <a:endParaRPr lang="ru-RU"/>
        </a:p>
      </dgm:t>
    </dgm:pt>
    <dgm:pt modelId="{F262E70B-1CC9-41AA-A1E0-4A035DBFF169}" type="pres">
      <dgm:prSet presAssocID="{2B476FDB-9419-499C-A30C-16F517DC1080}" presName="node" presStyleLbl="node1" presStyleIdx="1" presStyleCnt="3" custScaleX="92504" custScaleY="150640" custRadScaleRad="97474" custRadScaleInc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199E3-680F-4D76-AC6F-C6D4EB55F27E}" type="pres">
      <dgm:prSet presAssocID="{9FAE565F-EA6A-4063-9D46-6D7A7D48928C}" presName="parTrans" presStyleLbl="bgSibTrans2D1" presStyleIdx="2" presStyleCnt="3" custAng="345471" custScaleX="28858" custScaleY="110076" custLinFactY="23428" custLinFactNeighborX="24478" custLinFactNeighborY="100000"/>
      <dgm:spPr/>
      <dgm:t>
        <a:bodyPr/>
        <a:lstStyle/>
        <a:p>
          <a:endParaRPr lang="ru-RU"/>
        </a:p>
      </dgm:t>
    </dgm:pt>
    <dgm:pt modelId="{6B175C23-8E14-4CA9-BA6F-E95C4E994AB2}" type="pres">
      <dgm:prSet presAssocID="{6108DE51-8E25-4E61-9582-E72CC1CB0236}" presName="node" presStyleLbl="node1" presStyleIdx="2" presStyleCnt="3" custScaleX="92320" custScaleY="149657" custRadScaleRad="129080" custRadScaleInc="-23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B25CF8-D110-4838-9C33-0CAD1D900C4F}" type="presOf" srcId="{2B476FDB-9419-499C-A30C-16F517DC1080}" destId="{F262E70B-1CC9-41AA-A1E0-4A035DBFF169}" srcOrd="0" destOrd="0" presId="urn:microsoft.com/office/officeart/2005/8/layout/radial4"/>
    <dgm:cxn modelId="{9C11CFD6-4074-4EFE-B5C5-E70281052AB6}" type="presOf" srcId="{9FAE565F-EA6A-4063-9D46-6D7A7D48928C}" destId="{3C0199E3-680F-4D76-AC6F-C6D4EB55F27E}" srcOrd="0" destOrd="0" presId="urn:microsoft.com/office/officeart/2005/8/layout/radial4"/>
    <dgm:cxn modelId="{764123DC-C6E7-4F03-A52F-5EC6499250FD}" type="presOf" srcId="{97CC15EE-B803-4EC7-8F26-BA89304F03C3}" destId="{C6C80BA0-C236-4AA2-A999-62B07B43997D}" srcOrd="0" destOrd="0" presId="urn:microsoft.com/office/officeart/2005/8/layout/radial4"/>
    <dgm:cxn modelId="{A1E3D01A-2942-46C8-A458-EC00D9257752}" srcId="{38507B17-B7AC-4A85-BF47-3AD90AD483F3}" destId="{5D67DBF0-B194-41F6-BC46-EE5D4E929AD9}" srcOrd="0" destOrd="0" parTransId="{9E5F068A-6F0B-4CC1-9B1F-C66C052D8431}" sibTransId="{C7FE843A-6519-44AE-B6C9-67326E6F5446}"/>
    <dgm:cxn modelId="{591043A0-F917-4168-BF79-C0A5D16DF484}" type="presOf" srcId="{E8473EAE-013D-427C-A9F9-E5B6335C6DA1}" destId="{CE3DEA61-D8D4-4CDD-8D0B-7784A69A01BB}" srcOrd="0" destOrd="0" presId="urn:microsoft.com/office/officeart/2005/8/layout/radial4"/>
    <dgm:cxn modelId="{2CCCC563-2A8F-4680-8D9A-3548082DAE22}" srcId="{5D67DBF0-B194-41F6-BC46-EE5D4E929AD9}" destId="{6108DE51-8E25-4E61-9582-E72CC1CB0236}" srcOrd="2" destOrd="0" parTransId="{9FAE565F-EA6A-4063-9D46-6D7A7D48928C}" sibTransId="{F96B1304-D4FE-4539-AF2D-1EEA8E209F06}"/>
    <dgm:cxn modelId="{9262B280-0EDF-4B6A-9658-A2292378C4FA}" type="presOf" srcId="{6108DE51-8E25-4E61-9582-E72CC1CB0236}" destId="{6B175C23-8E14-4CA9-BA6F-E95C4E994AB2}" srcOrd="0" destOrd="0" presId="urn:microsoft.com/office/officeart/2005/8/layout/radial4"/>
    <dgm:cxn modelId="{43BD34BC-A09B-4E5D-A9A7-6CCB419F502B}" type="presOf" srcId="{38507B17-B7AC-4A85-BF47-3AD90AD483F3}" destId="{AE7A167A-18BD-46ED-B1EB-E0494260ACE5}" srcOrd="0" destOrd="0" presId="urn:microsoft.com/office/officeart/2005/8/layout/radial4"/>
    <dgm:cxn modelId="{8CD55193-09C8-4E5B-BA8A-C06E01520B67}" type="presOf" srcId="{E82A0338-A4F9-4DB3-B079-DBEAE0BA8CC4}" destId="{8CA2461B-B084-4788-ADD0-40BF96ACE4D5}" srcOrd="0" destOrd="0" presId="urn:microsoft.com/office/officeart/2005/8/layout/radial4"/>
    <dgm:cxn modelId="{C2BF0791-F754-456F-B520-7C58F6709CEC}" srcId="{5D67DBF0-B194-41F6-BC46-EE5D4E929AD9}" destId="{97CC15EE-B803-4EC7-8F26-BA89304F03C3}" srcOrd="0" destOrd="0" parTransId="{E82A0338-A4F9-4DB3-B079-DBEAE0BA8CC4}" sibTransId="{535D2E07-DB15-405E-9FFF-0C4246F3CC53}"/>
    <dgm:cxn modelId="{1AECFA06-237A-44B7-9BE4-EC0962727362}" srcId="{5D67DBF0-B194-41F6-BC46-EE5D4E929AD9}" destId="{2B476FDB-9419-499C-A30C-16F517DC1080}" srcOrd="1" destOrd="0" parTransId="{E8473EAE-013D-427C-A9F9-E5B6335C6DA1}" sibTransId="{594729F4-46B4-4E5E-BB86-B16E6FB48735}"/>
    <dgm:cxn modelId="{E8FD4A12-0050-495E-A229-D0FBCA2321B3}" type="presOf" srcId="{5D67DBF0-B194-41F6-BC46-EE5D4E929AD9}" destId="{79F73E7E-AA00-4D00-BCB4-590F47476912}" srcOrd="0" destOrd="0" presId="urn:microsoft.com/office/officeart/2005/8/layout/radial4"/>
    <dgm:cxn modelId="{0935E31F-5176-488A-8715-7D9B07AFA095}" type="presParOf" srcId="{AE7A167A-18BD-46ED-B1EB-E0494260ACE5}" destId="{79F73E7E-AA00-4D00-BCB4-590F47476912}" srcOrd="0" destOrd="0" presId="urn:microsoft.com/office/officeart/2005/8/layout/radial4"/>
    <dgm:cxn modelId="{9F4C22D0-AEAC-4480-8CD0-E8E55384D8AC}" type="presParOf" srcId="{AE7A167A-18BD-46ED-B1EB-E0494260ACE5}" destId="{8CA2461B-B084-4788-ADD0-40BF96ACE4D5}" srcOrd="1" destOrd="0" presId="urn:microsoft.com/office/officeart/2005/8/layout/radial4"/>
    <dgm:cxn modelId="{AD3B5E64-A5B1-4CD0-99A7-8EA636CC7497}" type="presParOf" srcId="{AE7A167A-18BD-46ED-B1EB-E0494260ACE5}" destId="{C6C80BA0-C236-4AA2-A999-62B07B43997D}" srcOrd="2" destOrd="0" presId="urn:microsoft.com/office/officeart/2005/8/layout/radial4"/>
    <dgm:cxn modelId="{0F1B8D53-B8FA-4E05-9863-E1333C15B51B}" type="presParOf" srcId="{AE7A167A-18BD-46ED-B1EB-E0494260ACE5}" destId="{CE3DEA61-D8D4-4CDD-8D0B-7784A69A01BB}" srcOrd="3" destOrd="0" presId="urn:microsoft.com/office/officeart/2005/8/layout/radial4"/>
    <dgm:cxn modelId="{B1D38448-24FC-454A-94C0-69834ABF8185}" type="presParOf" srcId="{AE7A167A-18BD-46ED-B1EB-E0494260ACE5}" destId="{F262E70B-1CC9-41AA-A1E0-4A035DBFF169}" srcOrd="4" destOrd="0" presId="urn:microsoft.com/office/officeart/2005/8/layout/radial4"/>
    <dgm:cxn modelId="{76E26C32-2C8C-4F13-A517-6C37ACB89A87}" type="presParOf" srcId="{AE7A167A-18BD-46ED-B1EB-E0494260ACE5}" destId="{3C0199E3-680F-4D76-AC6F-C6D4EB55F27E}" srcOrd="5" destOrd="0" presId="urn:microsoft.com/office/officeart/2005/8/layout/radial4"/>
    <dgm:cxn modelId="{921EE351-CBB0-4FE1-A760-B1006F4F2905}" type="presParOf" srcId="{AE7A167A-18BD-46ED-B1EB-E0494260ACE5}" destId="{6B175C23-8E14-4CA9-BA6F-E95C4E994AB2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3F321-0CB5-490B-AFCF-6926DA85ED1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7E705-3549-4B6E-9C2E-7A431DF55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7E705-3549-4B6E-9C2E-7A431DF5564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67AA-5E68-42A1-A2E4-FB000C4EDDE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F21B-C51A-4C97-88E5-89E211149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67AA-5E68-42A1-A2E4-FB000C4EDDE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F21B-C51A-4C97-88E5-89E211149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67AA-5E68-42A1-A2E4-FB000C4EDDE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F21B-C51A-4C97-88E5-89E211149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67AA-5E68-42A1-A2E4-FB000C4EDDE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F21B-C51A-4C97-88E5-89E211149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67AA-5E68-42A1-A2E4-FB000C4EDDE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F21B-C51A-4C97-88E5-89E211149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67AA-5E68-42A1-A2E4-FB000C4EDDE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F21B-C51A-4C97-88E5-89E211149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67AA-5E68-42A1-A2E4-FB000C4EDDE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F21B-C51A-4C97-88E5-89E211149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67AA-5E68-42A1-A2E4-FB000C4EDDE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F21B-C51A-4C97-88E5-89E211149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67AA-5E68-42A1-A2E4-FB000C4EDDE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F21B-C51A-4C97-88E5-89E211149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67AA-5E68-42A1-A2E4-FB000C4EDDE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F21B-C51A-4C97-88E5-89E211149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67AA-5E68-42A1-A2E4-FB000C4EDDE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F21B-C51A-4C97-88E5-89E211149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467AA-5E68-42A1-A2E4-FB000C4EDDE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9F21B-C51A-4C97-88E5-89E211149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mailto:yarfin@yamo.adm.yar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3"/>
            <a:ext cx="6858001" cy="9144405"/>
          </a:xfrm>
          <a:prstGeom prst="rect">
            <a:avLst/>
          </a:prstGeom>
        </p:spPr>
      </p:pic>
      <p:pic>
        <p:nvPicPr>
          <p:cNvPr id="5" name="Рисунок 4" descr="Лент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0"/>
            <a:ext cx="142872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71473" y="1071546"/>
            <a:ext cx="7629556" cy="150019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Бюджет для граждан</a:t>
            </a:r>
            <a:r>
              <a:rPr lang="ru-RU" sz="6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6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sz="6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221" y="3214686"/>
            <a:ext cx="6858048" cy="294681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 отчету об исполнении бюджета Ярославского муниципального района за 2019 год</a:t>
            </a:r>
          </a:p>
          <a:p>
            <a:endParaRPr lang="ru-RU" sz="3600" b="1" i="1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3600" b="1" i="1" dirty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0"/>
            <a:ext cx="1428728" cy="176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"/>
            <a:ext cx="7786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Налоговые и неналоговые доходы Ярославского района, млн. руб.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71546"/>
          <a:ext cx="9144032" cy="530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5"/>
                <a:gridCol w="1214446"/>
                <a:gridCol w="1143008"/>
                <a:gridCol w="1143008"/>
                <a:gridCol w="928695"/>
              </a:tblGrid>
              <a:tr h="3086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Доходы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2018 год факт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891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Налог на доходы физических лиц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316,7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355,0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340,1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95,8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Акцизы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9,1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9,7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10,3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106,6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Налоги на совокупный доход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24,2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23,5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24,2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102,8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24329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Налог на добычу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полезных ископаемых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76,7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5076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Государственная пошлина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1,9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2,3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2,5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109,5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 налоговые доходы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352,5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391,1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377,6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96,5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61,0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44,8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46,3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103,3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Платежи при пользовании природными ресурсами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16,8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92,9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105,3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Доходы от оказания платных услуг (работ)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101,9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Штрафы, санкции, возмещение ущерба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 неналоговые доходы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92,1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78,0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78,8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101,0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ИТОГО доходы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444,6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469,2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456,4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97,3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2" y="-1143202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0"/>
            <a:ext cx="77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Безвозмездные поступления, млн. руб. </a:t>
            </a:r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71546"/>
          <a:ext cx="9144031" cy="3749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9"/>
                <a:gridCol w="1214446"/>
                <a:gridCol w="1285884"/>
                <a:gridCol w="1143008"/>
                <a:gridCol w="928694"/>
              </a:tblGrid>
              <a:tr h="308610">
                <a:tc rowSpan="2">
                  <a:txBody>
                    <a:bodyPr/>
                    <a:lstStyle/>
                    <a:p>
                      <a:pPr algn="ctr">
                        <a:tabLst>
                          <a:tab pos="1341438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Безвозмездные поступления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2018 год (факт)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798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Дотации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бюджетам муниципальных районов на выравнивание бюджетной обеспеченности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124,5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53,1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53,1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Прочие дотации бюджетам муниципальных районов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1,0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0,5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0,5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Субсидии 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92,6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124,3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84,8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68,2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72192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Субвенции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1 210,2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1 285,6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1 280,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99,6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5076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Иные межбюджетные трансферты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5,8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62,3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41,9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67,3</a:t>
                      </a:r>
                      <a:endParaRPr lang="ru-RU" sz="13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Прочие поступления (возвраты)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0,03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Возврат остатков субсидий, субвенций и иных межбюджетных трансфертов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- 3,5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-1,3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1 434,3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1 525,9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1 459,8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95,8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"/>
            <a:ext cx="7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Динамика доходов Ярославского района, млн. руб.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90469" y="1071546"/>
          <a:ext cx="8667811" cy="551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2797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"/>
            <a:ext cx="7786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Динамика исполнения расходов Ярославского района, млн. руб.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05642" y="785794"/>
          <a:ext cx="8324076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2" y="-1143203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Исполнение расходной части бюджета Ярославского района в разрезе разделов и подразделов, млн. руб.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616282"/>
          <a:ext cx="9144033" cy="6241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/>
                <a:gridCol w="785818"/>
                <a:gridCol w="928694"/>
                <a:gridCol w="928694"/>
                <a:gridCol w="1000132"/>
                <a:gridCol w="928694"/>
              </a:tblGrid>
              <a:tr h="13841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подраздел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138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1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</a:t>
                      </a:r>
                      <a:r>
                        <a:rPr lang="ru-RU" sz="1100" b="1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исполнения</a:t>
                      </a:r>
                      <a:endParaRPr lang="ru-RU" sz="11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13009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Общегосударственные вопросы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130,8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126,4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96,7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9713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01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02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1,6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1,5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95,0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4257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Функционирование законодательных (представительных)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органов государственной власти и представительных органов муниципальных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образований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01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0,4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0,4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99,6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6570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35,8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35,2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98,4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Обеспечение деятельности финансовых,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налоговых и таможенных органов и органов финансового (финансово-бюджетного) надзора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01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06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18,8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18,6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99,1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2284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Резервные фонды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01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Другие 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01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73,2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70,6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96,5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Национальная экономика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04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37,9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35,5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93,5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Сельское хозяйство и рыболовство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04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05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1,5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1,5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Дорожное хозяйство (дорожные фонды)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04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09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23,4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21,2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90,6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Другие вопросы в области национальной экономики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13,0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12,8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98,1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2096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Жилищно-коммунальное хозяйство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00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116,6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90,6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1705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Коммунальное хозяйство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05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02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91,4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65,6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71,8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7050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Благоустройство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05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03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17050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Другие вопросы в области жилищно-коммунального хозяйства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05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05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24,6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36005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Охрана окружающей среды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88,3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Другие вопросы в области охраны окружающей среды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88,3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Исполнение расходной части бюджета Ярославского района в разрезе разделов и подразделов, млн. руб.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739125"/>
          <a:ext cx="9144032" cy="611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686"/>
                <a:gridCol w="928694"/>
                <a:gridCol w="928694"/>
                <a:gridCol w="1000132"/>
                <a:gridCol w="1000132"/>
                <a:gridCol w="928694"/>
              </a:tblGrid>
              <a:tr h="18149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подраздел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01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9906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Образование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1 256,8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1 176,8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93,6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9906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Дошкольное образование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512,0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441,5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86,2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9906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Общее образование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681,2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672,4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Дополнительное образование детей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27,5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27,0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Молодежная политика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14,3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14,2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Другие вопросы в области образования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21,7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21,6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Культура, кинематография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17,3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17,0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2073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Культура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11050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Другие вопросы в области культуры, кинематографии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97,4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6003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Социальная политика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454,2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450,4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7001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Пенсионное обеспечение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Социальное обслуживание населения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94,6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94,6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Социальное обеспечение населения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03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179,6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176,6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98,3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8149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Охрана семьи и детства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04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163,0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162,4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99,6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181493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Другие вопросы в области социальной политики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11,9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8149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Физическая культура и спорт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00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1814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Массовый спорт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11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02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9,6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98,2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8149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Средства массовой информации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31104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Периодическая печать и издательства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1770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0,8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90,7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47816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90,7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Исполнение расходной части бюджета Ярославского района в разрезе разделов и подразделов, млн. руб.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714356"/>
          <a:ext cx="9144033" cy="3115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373"/>
                <a:gridCol w="928694"/>
                <a:gridCol w="1000132"/>
                <a:gridCol w="1071570"/>
                <a:gridCol w="1000132"/>
                <a:gridCol w="1000132"/>
              </a:tblGrid>
              <a:tr h="3571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подраздел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1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исполнения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Межбюджетные трансферты общего характера бюджетам бюджетной системы РФ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Дотации на выравнивание бюджетной обеспеченности субъектов РФ и муниципальных образований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Прочие межбюджетные трансферты общего характера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20730">
                <a:tc gridSpan="3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Итого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solidFill>
                      <a:srgbClr val="F3EAD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2 038,2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1 921,0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942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20730">
                <a:tc gridSpan="3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Дефицит/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профицит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-43,2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-4,8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Исполнение мероприятий по объектам газификации, строительства, водоснабжения и ремонта дорог, тыс. руб.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062438"/>
          <a:ext cx="9144032" cy="5740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388"/>
                <a:gridCol w="1071570"/>
                <a:gridCol w="928694"/>
                <a:gridCol w="71438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63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12881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газопровода высокого давления с.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Туношна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- д.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Воробино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Туношенское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137,9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68,6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78342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распределительных газовых сетей с. Курба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Курбское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32 434,3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31 048,1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95,7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14407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распределительных газовых сетей д.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Иванищево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Курбское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12  102,5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12 102,5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40792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Газопровод ул.Московское шоссе д.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Карабиха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(проект планировки и межевания территории под размещение газопровода)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Карабихское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22,6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22,3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Газопровод к с.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Толгоболь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дер.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Курдумово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и дер.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Ракино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Кузнечихинское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962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газопровода к д.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Кормилицино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д. Комарово (II этап газопровода д.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Кормилицино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д. Ершово, д.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Ноготино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д. Комарово)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Карабихское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 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18 452,0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4 833,3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26,2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распределительного газопровода  д. Ново Заволжское СП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963,1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963,1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49804"/>
                      </a:srgbClr>
                    </a:solidFill>
                  </a:tcPr>
                </a:tc>
              </a:tr>
              <a:tr h="13618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распределительного газопровода д.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Воробино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Туношенское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4 586,1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4 568,7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модульной газовой котельной  в с. Курба (в том числе проектные работы)</a:t>
                      </a:r>
                    </a:p>
                    <a:p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Курбское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862,9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862,9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6957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модульной газовой котельной  в д.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Иванищево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(в том числе проектные работы)</a:t>
                      </a:r>
                    </a:p>
                    <a:p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Курбское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891,9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891,9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Газификация д.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Корюково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(Строительство)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Карабихское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0099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Децентрализация системы теплоснабжения жилых домов № 3 и 12а ст.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Лютово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1 295,3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1 295,3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7694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Газопровод в д.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Глебовское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Кузнечихинского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4414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наружных сетей бытовой канализации п. Красный Бор (2 этап) Заволжского СП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13 670,5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4 794,4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35,1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447451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Стация водоочистки (обезжелезивания) и насосная станция второго подъема с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закольцовкой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наружных сетей водопровода в п. Красные Ткачи 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Карабихское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183,9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183,9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0671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очистных сооружений канализации в п.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Туношна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и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Туношна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- 26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Туношенское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Исполнение мероприятий по объектам газификации, строительства, водоснабжения и ремонта дорог, тыс. руб.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1428736"/>
          <a:ext cx="9144032" cy="263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388"/>
                <a:gridCol w="1071570"/>
                <a:gridCol w="928694"/>
                <a:gridCol w="714380"/>
              </a:tblGrid>
              <a:tr h="2400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700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12881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и реконструкция шахтных колодцев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1 498,0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1 395,4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93,2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78342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Ремонт и содержание дорог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15 848,3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15 414,6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97,3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14407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Переданные полномочия по зимнему содержанию дорог за счет средств районного бюджета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7 566,3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5 791,0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76,5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79826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общеобразовательной школы в п. Заволжье  Заволжское СП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3 947,3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3 947,3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детского сада яслей  п. Красный Бор  Заволжское СП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107 163,3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39 249,0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36,6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962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Разработка ПСД на строительство ДОО в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п.Кузнечиха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Кузнечихинского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СП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1 300,0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23,8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223 928,8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127 495,0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56,9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49804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Исполнение Ярославским районом региональных проектов, тыс.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214422"/>
          <a:ext cx="9144032" cy="225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48"/>
                <a:gridCol w="1766581"/>
                <a:gridCol w="1727844"/>
                <a:gridCol w="1363359"/>
              </a:tblGrid>
              <a:tr h="3086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Регионального проекта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308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Региональный проект "Содействие занятости женщин - создание условий дошкольного образования для детей в возрасте до трех лет"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99 412,1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31 963,3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32,2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37287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Региональный проект "Финансовая поддержка семей при рождении детей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70 452,2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70 414,8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2429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Региональный проект "Старшее поколение"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1 391,2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1 391,2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3300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171 255,5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103 769,3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60,6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3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0"/>
            <a:ext cx="7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Основные термины и понятия бюджета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1480"/>
            <a:ext cx="9144000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Бюджет –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финансовый план, который обобщает доходы и расходы за определенный период времени.</a:t>
            </a:r>
          </a:p>
          <a:p>
            <a:pPr algn="just"/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Бюджет консолидированный –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включает в себя бюджет муниципального района и бюджеты городских и сельских поселений, входящих в состав данного района.</a:t>
            </a:r>
          </a:p>
          <a:p>
            <a:pPr algn="just"/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Доходы бюджета –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поступающие в бюджет средства: налоги, платежи и сборы, средства из вышестоящих бюджетов.</a:t>
            </a:r>
          </a:p>
          <a:p>
            <a:pPr algn="just"/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Расходы бюджета -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выплачиваемые из бюджета денежные средства на социальные выплаты населению, оказание муниципальных услуг, капитальное строительство и другие нужды.</a:t>
            </a:r>
          </a:p>
          <a:p>
            <a:pPr algn="just"/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Дефицит бюджета -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превышение расходов бюджета над его доходами.</a:t>
            </a:r>
          </a:p>
          <a:p>
            <a:pPr algn="just"/>
            <a:r>
              <a:rPr lang="ru-RU" sz="1900" dirty="0" err="1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Профицит</a:t>
            </a:r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бюджета –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превышение доходов бюджета над его расходами.</a:t>
            </a:r>
          </a:p>
          <a:p>
            <a:pPr algn="just"/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Межбюджетные трансферты -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средства предоставляемые одним бюджетом бюджетной системы РФ другому бюджету бюджетной системы РФ.</a:t>
            </a:r>
          </a:p>
          <a:p>
            <a:pPr algn="just"/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Дотации -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межбюджетные трансферты, предоставляемые на </a:t>
            </a:r>
            <a:r>
              <a:rPr lang="ru-RU" sz="190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ёбезвозмездной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и безвозвратной основе без установления направлений и (или) условий </a:t>
            </a:r>
            <a:b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их использования.</a:t>
            </a:r>
          </a:p>
          <a:p>
            <a:pPr algn="just"/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Субсидии -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межбюджетные трансферты, предоставляемые в целях </a:t>
            </a:r>
            <a:r>
              <a:rPr lang="ru-RU" sz="1900" dirty="0" err="1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софинансирования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расходных обязательств бюджета, которому они предоставляются.</a:t>
            </a: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2797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"/>
            <a:ext cx="7786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Исполнение бюджета Ярославского района за 2019 год по программно – целевому признаку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125125"/>
          <a:ext cx="91440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Исполнение </a:t>
            </a:r>
            <a:r>
              <a:rPr lang="ru-RU" sz="2000" b="1" dirty="0" err="1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непрограммных</a:t>
            </a:r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направлений расходов, тыс. руб.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910810"/>
          <a:ext cx="9144000" cy="369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1" y="4446992"/>
          <a:ext cx="8477314" cy="21259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33512"/>
                <a:gridCol w="2057413"/>
                <a:gridCol w="1695463"/>
                <a:gridCol w="1695463"/>
                <a:gridCol w="1695463"/>
              </a:tblGrid>
              <a:tr h="13487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 marL="121920" marR="12192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на  обеспечение  деятельности</a:t>
                      </a:r>
                      <a:r>
                        <a:rPr lang="ru-RU" sz="1400" b="1" baseline="0" dirty="0" smtClean="0"/>
                        <a:t> органов местного самоуправления</a:t>
                      </a:r>
                      <a:endParaRPr lang="ru-RU" sz="1400" b="1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Прочие расходы, не отнесенные к муниципальным программам Ярославского района</a:t>
                      </a:r>
                      <a:endParaRPr lang="ru-RU" sz="1400" b="1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Контрольно-счетная палата Ярославского района</a:t>
                      </a:r>
                      <a:endParaRPr lang="ru-RU" sz="1400" b="1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Муниципальный Совет Ярославского района</a:t>
                      </a:r>
                      <a:endParaRPr lang="ru-RU" sz="1400" b="1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b="1" dirty="0" smtClean="0">
                          <a:solidFill>
                            <a:srgbClr val="7CC3D6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400" b="1" dirty="0">
                        <a:solidFill>
                          <a:srgbClr val="7CC3D6"/>
                        </a:solidFill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75 306,5</a:t>
                      </a:r>
                      <a:endParaRPr lang="ru-RU" sz="1400" b="1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8 628,3</a:t>
                      </a:r>
                      <a:endParaRPr lang="ru-RU" sz="1400" b="1" dirty="0"/>
                    </a:p>
                  </a:txBody>
                  <a:tcPr marL="121920" marR="1219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1 944,5</a:t>
                      </a:r>
                      <a:endParaRPr lang="ru-RU" sz="1400" b="1" dirty="0"/>
                    </a:p>
                  </a:txBody>
                  <a:tcPr marL="121920" marR="1219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410,8</a:t>
                      </a:r>
                      <a:endParaRPr lang="ru-RU" sz="1400" b="1" dirty="0"/>
                    </a:p>
                  </a:txBody>
                  <a:tcPr marL="121920" marR="1219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b="1" dirty="0" smtClean="0">
                          <a:solidFill>
                            <a:srgbClr val="AE9CC4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74 371,3</a:t>
                      </a:r>
                      <a:endParaRPr lang="ru-RU" sz="1400" b="1" dirty="0"/>
                    </a:p>
                  </a:txBody>
                  <a:tcPr marL="121920" marR="12192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7 474,7</a:t>
                      </a:r>
                      <a:endParaRPr lang="ru-RU" sz="1400" b="1" dirty="0"/>
                    </a:p>
                  </a:txBody>
                  <a:tcPr marL="121920" marR="12192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1 929,6</a:t>
                      </a:r>
                      <a:endParaRPr lang="ru-RU" sz="1400" b="1" dirty="0"/>
                    </a:p>
                  </a:txBody>
                  <a:tcPr marL="121920" marR="12192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409,0</a:t>
                      </a:r>
                      <a:endParaRPr lang="ru-RU" sz="1400" b="1" dirty="0"/>
                    </a:p>
                  </a:txBody>
                  <a:tcPr marL="121920" marR="121920" marT="34290" marB="3429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Исполнение муниципальных программ Ярославского района, тыс. руб.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714356"/>
          <a:ext cx="9144064" cy="577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54"/>
                <a:gridCol w="1285884"/>
                <a:gridCol w="1143008"/>
                <a:gridCol w="785818"/>
              </a:tblGrid>
              <a:tr h="2857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муниципальной программы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«Развитие образования и молодежная политика в ЯМР»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1 292 341,9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1 212 241,4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93,8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209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«Социальная поддержка населения в ЯМР»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405 780,7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402 186,1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4194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«Развитие градостроительной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деятельности в ЯМР»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1 856,2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1 277,2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68,8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«Обеспечение общественного порядка и противодействие преступности на территории ЯМР»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</a:tr>
              <a:tr h="96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«Развитие культуры и туризма 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ЯМР»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12 960,2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12 761,7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1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«Охрана окружающей среды и рациональное природопользование в ЯМР»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2 036,3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1 931,0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94,8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170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"Развитие физической культуры и спорта в ЯМР"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9 758,5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9 586,4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49804"/>
                      </a:srgbClr>
                    </a:solidFill>
                  </a:tcPr>
                </a:tc>
              </a:tr>
              <a:tr h="29147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"Обеспечение качественными коммунальными услугами населения ЯМР"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116 337,1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90 317,5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77,6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17336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"Экономическое развитие и инновационная экономика в ЯМР"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30,0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9813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"Эффективная власть в ЯМР"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8 983,0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8 877,1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17623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"Развитие дорожного хозяйства в ЯМР"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23 414,6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21 205,2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90,6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543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"Развитие сельского хозяйства в ЯМР"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1 113,0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1 113,0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0385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"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Энергоэффективность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в ЯМР"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1 058,0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1 058,0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3248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программа "Создание условий для эффективного управления муниципальными финансами Ярославского муниципального района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76 134,5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74 121,3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97,4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207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1 206 046,9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1 128 056,8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«Развитие образования и молодежная политика в ЯМР»</a:t>
            </a:r>
          </a:p>
          <a:p>
            <a:pPr algn="ctr"/>
            <a:endParaRPr lang="ru-RU" sz="22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429000"/>
          <a:ext cx="9132601" cy="300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1"/>
                <a:gridCol w="1607830"/>
                <a:gridCol w="1619261"/>
                <a:gridCol w="1238259"/>
              </a:tblGrid>
              <a:tr h="2628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62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Ведомственная целевая программа по отрасли "Образования"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1 173 787,4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1 162 979,9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99,1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0931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"Профилактика безнадзорности, правонарушений и защита прав несовершеннолетних в ЯМР"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85,6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85,3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99,7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2253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Ведомственная целевая программа "Молодежь"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5 585,6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5 483,2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98,2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0967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"Патриотическое воспитание граждан РФ, проживающих на территории ЯМР"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472,8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472,8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49804"/>
                      </a:srgb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Строительство СОШ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3 947,3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3 947,3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Обеспечение доступности дошкольного образования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108 463,3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39 272,9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36,2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1 292 341,9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1 212 241,4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93,8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40" y="3143248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1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1546"/>
            <a:ext cx="7524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-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обеспечение доступности качественного образования для обучающихся ЯМР в соответствии с меняющимися запросами населения и перспективными задачами развития российского общества и экономики; совершенствование районной системы профилактики безнадзорности, правонарушений и защиты прав несовершеннолетних, повышение эффективности ее работы; создание условий для наиболее полного участия молодежи в социально-экономической, политической и культурной жизни общества; совершенствование системы гражданско-патриотического воспитания граждан ЯМР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«Социальная поддержка населения в ЯМР»</a:t>
            </a:r>
          </a:p>
          <a:p>
            <a:pPr algn="ctr"/>
            <a:endParaRPr lang="ru-RU" sz="22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857628"/>
          <a:ext cx="9144032" cy="2191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380"/>
                <a:gridCol w="1285884"/>
                <a:gridCol w="1357322"/>
                <a:gridCol w="1214446"/>
              </a:tblGrid>
              <a:tr h="3086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308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54293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Ведомственная целевая программа "Социальная поддержка населения Ярославского муниципального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405 609,7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402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050,8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5629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"Улучшение условий и охраны труда"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171,0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135,3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79,1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405 780,7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402 186,1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99,1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40" y="350043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42984"/>
            <a:ext cx="7524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–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реализация переданных государственных полномочий </a:t>
            </a:r>
            <a:b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 сфере социальной поддержки населения, оказание социальной помощи, предоставление социального обслуживания, охраны труда и социально-трудовых отношений, установленных федеральным и региональным законодательством; реализация мер, направленных на повышение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качества, </a:t>
            </a:r>
            <a:r>
              <a:rPr lang="ru-RU" sz="1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адресности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и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доступности государственных услуг; повышение уровня обеспеченности инвалидов, в том числе детей-инвалидов, реабилитационными и </a:t>
            </a:r>
            <a:r>
              <a:rPr lang="ru-RU" sz="1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абилитационными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услугами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ЯМР.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«Развитие градостроительной деятельности в ЯМР»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3214686"/>
          <a:ext cx="9144032" cy="1680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068"/>
                <a:gridCol w="1285884"/>
                <a:gridCol w="1214446"/>
                <a:gridCol w="1190634"/>
              </a:tblGrid>
              <a:tr h="2857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"Развитие градостроительной деятельности в Ярославском муниципальном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1 856,2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1 277,2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68,8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1 856,2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1 277,2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68,8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40" y="278605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1546"/>
            <a:ext cx="7524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–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обеспечение эффективного управления территорией и создание комфортных условий для проживания граждан посредством градостроительной деятельности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«Обеспечение общественного порядка и противодействие преступности на территории ЯМР»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2879820"/>
          <a:ext cx="9048783" cy="276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7"/>
                <a:gridCol w="1285884"/>
                <a:gridCol w="1071570"/>
                <a:gridCol w="1262072"/>
              </a:tblGrid>
              <a:tr h="2171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17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40003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"Профилактика правонарушений в Ярославском муниципальном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30,0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74673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"Комплексные меры противодействия распространению наркотических средств и их незаконному обороту на территории Ярославского муниципального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30,0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51559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"Повышение безопасности дорожного движения в Ярославском муниципальном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40,0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40" y="264318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3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1546"/>
            <a:ext cx="75247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–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развитие системы профилактики правонарушений </a:t>
            </a:r>
            <a:b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 повышение уровня безопасности граждан на территории ЯМР; развитие в ЯМР духовно-культурных основ казачества, военно-патриотического воспитания молодежи, вовлечение казачьих обществ в обеспечение охраны общественного порядка на территории ЯМР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«Развитие культуры </a:t>
            </a:r>
            <a:b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 туризма в ЯМР»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643314"/>
          <a:ext cx="9048814" cy="198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508"/>
                <a:gridCol w="1285884"/>
                <a:gridCol w="1143008"/>
                <a:gridCol w="1214414"/>
              </a:tblGrid>
              <a:tr h="2571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Ведомственная целевая программа "Основные направления сохранения и развития культуры и искусства ЯМР"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8 234,6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8 098,1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52507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"Развитие туризма и отдыха в Ярославском муниципальном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4 725,6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4 663,7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12 960,2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12 761,7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40" y="3214686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3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1547"/>
            <a:ext cx="7524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–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создание условий для сохранения и развития культуры, искусства и народного творчества ЯМР, как системы духовно-нравственных ценностей, культурного наследия и творческого потенциала. Повышение уровня туристской привлекательности Ярославского муниципального района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«Охрана окружающей среды и рациональное природопользование в ЯМР»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2678901"/>
          <a:ext cx="9072626" cy="209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602"/>
                <a:gridCol w="1214446"/>
                <a:gridCol w="1000132"/>
                <a:gridCol w="1214446"/>
              </a:tblGrid>
              <a:tr h="3086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</a:t>
                      </a:r>
                      <a:r>
                        <a:rPr lang="ru-RU" sz="1200" baseline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308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"Охрана окружающей среды и рациональное природопользование в ЯМР"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600,7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600,6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"Чистый район"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1 435,6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1 330,4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92,7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2 036,3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1 931,0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40" y="235743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1547"/>
            <a:ext cx="7524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–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улучшение экологической и санитарно-эпидемиологической обстановки и оздоровление окружающей среды на территории Ярославского района; создание благоприятных условий для жизни населения, обеспечение безопасности окружающей среды на территории Ярославского муниципального района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«Развитие физической культуры и спорта в ЯМР»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643314"/>
          <a:ext cx="9048782" cy="154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38"/>
                <a:gridCol w="1428760"/>
                <a:gridCol w="1071570"/>
                <a:gridCol w="1214414"/>
              </a:tblGrid>
              <a:tr h="3086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308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исполнения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Ведомственная целевая программа "Развитие физической культуры и спорта в ЯМР"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9 758,5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9 586,4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42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758,5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9 586,4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40" y="314324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1547"/>
            <a:ext cx="7524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–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создание условий для укрепления здоровья населения, развития инфраструктуры спорта и приобщение различных слоев населения ЯМР к регулярным занятиям физической культурой и массовым спортом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3"/>
            <a:ext cx="6858001" cy="91444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"/>
            <a:ext cx="91440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Субвенции –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межбюджетные трансферты предоставляемые в целях финансового обеспечения расходных обязательств по переданным полномочиям. Имеет конкретные цели; в отличие от дотации (которая не имеет цели в принципе) подлежат возврату в случае отклонения от цели.</a:t>
            </a:r>
          </a:p>
          <a:p>
            <a:pPr algn="just"/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-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документ муниципального стратегического планирования, представляющий собой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algn="just"/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целевая программа –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подпрограмма муниципальной программы, направленная на развитие и достижение целей МП, представляющая собой увязанный по целям, ресурсам и срокам осуществления комплекс мероприятий; инициируется на районном уровне.</a:t>
            </a:r>
          </a:p>
          <a:p>
            <a:pPr algn="just"/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Ведомственная целевая программа –</a:t>
            </a:r>
            <a:r>
              <a:rPr lang="ru-RU" sz="1900" dirty="0" smtClean="0"/>
              <a:t>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подпрограмма муниципальной программы, направленная на обеспечение реализации функций/работ/услуг/полномочий в рамках текущей деятельности Администрации ЯМР или структурного подразделения Администрации ЯМР и подчиненных им структур.</a:t>
            </a:r>
          </a:p>
          <a:p>
            <a:pPr algn="just"/>
            <a:r>
              <a:rPr lang="ru-RU" sz="1900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Основное мероприятие муниципальной программы – </a:t>
            </a:r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укрупненное значимое мероприятие,  не входящее в состав подпрограмм.</a:t>
            </a: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ru-RU" sz="1900" dirty="0" smtClean="0">
                <a:solidFill>
                  <a:srgbClr val="8F8B3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«Обеспечение качественными коммунальными услугами населения ЯМР»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500438"/>
          <a:ext cx="9048782" cy="274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6"/>
                <a:gridCol w="1214446"/>
                <a:gridCol w="1143008"/>
                <a:gridCol w="1262072"/>
              </a:tblGrid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107729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"Комплексная программа модернизации и реформирования жилищно-коммунального хозяйства Ярославского муниципального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100 923,4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83 931,8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83,2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"Развитие водоснабжения, водоотведения и очистки сточных вод" на территории ЯМР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413,7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6 385,7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41,4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116 337,1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90 317,5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77,6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2396" y="307181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1547"/>
            <a:ext cx="75247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–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улучшение жилищных условий населения ЯМР путем газификации и повышения уровня теплоснабжения, обеспечение эффективного, качественного и надежного </a:t>
            </a:r>
            <a:r>
              <a:rPr lang="ru-RU" sz="1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ресурсоснабжения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при оказании коммунальных услуг, доведение водоснабжения населения и очистки сточных вод до установленных санитарно-гигиенических требований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«Экономическое развитие и инновационная экономика в ЯМР»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2893215"/>
          <a:ext cx="914406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  <a:gridCol w="1214446"/>
                <a:gridCol w="1071570"/>
                <a:gridCol w="1285884"/>
              </a:tblGrid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"Развитие субъектов малого и среднего предпринимательства  Ярославского муниципального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30,0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40" y="2464587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1547"/>
            <a:ext cx="84772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–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формирование благоприятных условий для развития субъектов малого и среднего предпринимательства, способствующих увеличению вклада субъектов малого и среднего предпринимательства в экономику Ярославского района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2797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«Эффективная власть </a:t>
            </a:r>
            <a:b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ЯМР»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1" y="2571744"/>
          <a:ext cx="9072626" cy="268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0"/>
                <a:gridCol w="1071570"/>
                <a:gridCol w="1000132"/>
                <a:gridCol w="1285884"/>
              </a:tblGrid>
              <a:tr h="2171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17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"Развитие муниципальной службы Ярославского муниципального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574,6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543,5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94,6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"Развитие информатизации в Ярославском муниципальном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3 040,0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2 965,3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97,5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"Поддержка социально ориентированных некоммерческих организаций в ЯМР"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368,3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368,3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302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Развитие органов местного самоуправления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5 000,0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8 983,0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8 877,1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40" y="2143116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28670"/>
            <a:ext cx="8477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–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повышение эффективности и результативности муниципальной службы </a:t>
            </a:r>
            <a:b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 ЯМР на основе комплексного и системного планирования развития муниципальной службы, повышение эффективности функционирования муниципального управления и массового распространения перспективных информационных и коммуникационных технологий, оказание целевой  поддержки социально ориентированным некоммерческим организациями взаимодействие с такими организациями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«Развитие дорожного хозяйства в ЯМР»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000372"/>
          <a:ext cx="9048814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570"/>
                <a:gridCol w="1071570"/>
                <a:gridCol w="1071570"/>
                <a:gridCol w="1262104"/>
              </a:tblGrid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"Сохранность муниципальных автомобильных дорог Ярославского муниципального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23 414,6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21 205,2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90,6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23 414,6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21 205,2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90,6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40" y="257174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85861"/>
            <a:ext cx="6953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–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приведение в нормативное состояние автомобильных дорог общего пользования местного значения, имеющих полный и (или) сверхнормативный износ 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«Развитие сельского хозяйства в ЯМР»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071810"/>
          <a:ext cx="904881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6"/>
                <a:gridCol w="1214446"/>
                <a:gridCol w="1214446"/>
                <a:gridCol w="1190666"/>
              </a:tblGrid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"Развитие агропромышленного комплекса Ярославского муниципального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961,5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961,5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«Развитие и совершенствование бытового обслуживания населения и торговли в Ярославском муниципальном районе»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151,3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151,3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1 112,8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1 112,8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86710" y="2714620"/>
            <a:ext cx="135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03653"/>
            <a:ext cx="6953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–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обеспечение эффективного и устойчивого развития агропромышленного комплекса муниципального района на основе повышения конкурентоспособности и эффективности производства, переработки и реализации сельскохозяйственной продукции; обеспечение сельского населения социально значимыми товарами и бытовыми услугами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</a:t>
            </a:r>
            <a:r>
              <a:rPr lang="ru-RU" sz="2000" b="1" dirty="0" err="1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Энергоэффективность</a:t>
            </a:r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в ЯМР»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250273"/>
          <a:ext cx="9048814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694"/>
                <a:gridCol w="1143008"/>
                <a:gridCol w="1143008"/>
                <a:gridCol w="1262104"/>
              </a:tblGrid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Муниципальная целевая программа "Энергосбережение на территории ЯМР"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1 058,0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1 058,0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1 058,0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1 058,0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40" y="1821645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78703"/>
            <a:ext cx="695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–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повышение эффективности использования энергетических ресурсов в ЯМР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Муниципальная программа «Создание условий </a:t>
            </a:r>
            <a:b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эффективного управления муниципальными финансами ЯМР»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928934"/>
          <a:ext cx="9048814" cy="276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570"/>
                <a:gridCol w="1214446"/>
                <a:gridCol w="1000132"/>
                <a:gridCol w="1190666"/>
              </a:tblGrid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подпрограммы, основного программного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Факт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исполнения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Ведомственная целевая программа управления финансов и социально-экономического развития Администрации ЯМР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3 800,1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3 660,3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96,3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Ведомственная целевая программа КУМИ Ярославского муниципального района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62 161,5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60 289,4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97,0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Финансовая помощь поселениям Ярославского муниципального района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10 172,9</a:t>
                      </a: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10 171,6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ВСЕГО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76 134,5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74 121,3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0958" y="235743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тыс.руб.</a:t>
            </a: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64390"/>
            <a:ext cx="6286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Цель – </a:t>
            </a:r>
            <a:r>
              <a:rPr lang="ru-RU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обеспечение эффективного управления муниципальными финансами, формирование и эффективное управление муниципальной собственностью и земельными ресурсами ЯМР</a:t>
            </a:r>
            <a:endParaRPr lang="ru-RU" sz="14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Дефицит бюджета Ярославского </a:t>
            </a:r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района и источники его финансирования</a:t>
            </a:r>
            <a:endParaRPr lang="ru-RU" sz="2000" b="1" dirty="0" smtClean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929198"/>
          <a:ext cx="9113218" cy="192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40"/>
                <a:gridCol w="2398078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Исполнено, тыс.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1571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>
                          <a:srgbClr val="66CCFF"/>
                        </a:buClr>
                        <a:buFont typeface="Wingdings" pitchFamily="2" charset="2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Кредиты кредитных организаций в валюте РФ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11 000,0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3143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>
                          <a:srgbClr val="FF9999"/>
                        </a:buClr>
                        <a:buFont typeface="Wingdings" pitchFamily="2" charset="2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Бюджетные кредиты от других бюджетов бюджетной системы РФ в валюте РФ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9 000,0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3536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Clr>
                          <a:srgbClr val="FF9999"/>
                        </a:buClr>
                        <a:buFont typeface="Wingdings" pitchFamily="2" charset="2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Изменение остатков средств на счетах по учету средств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2 826,7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39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Итого источников внутреннего финансирования</a:t>
                      </a: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826,7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696497"/>
          <a:ext cx="91440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44469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Источники финансирования дефицита, тыс. руб.</a:t>
            </a:r>
            <a:endParaRPr lang="ru-RU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204" y="-1143203"/>
            <a:ext cx="6858001" cy="914440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" y="214290"/>
            <a:ext cx="9143999" cy="12858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Спасибо за внимание!</a:t>
            </a:r>
            <a:br>
              <a:rPr lang="ru-RU" sz="4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ru-RU" sz="4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001056" cy="123230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Управление финансов и социально-экономического развития Администрации Ярославского муниципального района</a:t>
            </a:r>
          </a:p>
          <a:p>
            <a:pPr>
              <a:spcBef>
                <a:spcPct val="0"/>
              </a:spcBef>
            </a:pPr>
            <a:r>
              <a:rPr lang="en-US" b="1" u="sng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yarfin@yamo.adm.yar.ru</a:t>
            </a:r>
            <a:r>
              <a:rPr lang="ru-RU" b="1" u="sng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тел. (4852) 30-35-57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г. Ярославль, ул. Зои Космодемьянской, 10А</a:t>
            </a:r>
          </a:p>
          <a:p>
            <a:endParaRPr lang="ru-RU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Рисунок 8" descr="S50010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43182"/>
            <a:ext cx="9144000" cy="421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2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"/>
            <a:ext cx="7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Этапы исполнения бюджета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42844" y="928671"/>
          <a:ext cx="885831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2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0"/>
            <a:ext cx="7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Бюджетная политика в Ярославском районе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0" y="571480"/>
          <a:ext cx="9144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2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0"/>
            <a:ext cx="7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Бюджетная политика в Ярославском районе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571480"/>
          <a:ext cx="9144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2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0"/>
            <a:ext cx="7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Налоговая политика в Ярославском районе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571480"/>
          <a:ext cx="9144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2" y="-1143203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"/>
            <a:ext cx="7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Основные параметры бюджета Ярославского района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1017965"/>
          <a:ext cx="9144002" cy="1642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7607"/>
                <a:gridCol w="1545465"/>
                <a:gridCol w="1545465"/>
                <a:gridCol w="1545465"/>
              </a:tblGrid>
              <a:tr h="3856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2018 год факт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план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 факт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1B8E00">
                        <a:alpha val="50000"/>
                      </a:srgbClr>
                    </a:solidFill>
                  </a:tcPr>
                </a:tc>
              </a:tr>
              <a:tr h="23136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Общий объем доходов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1 878,8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1 995,0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1 916,2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175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Налоговые и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444,6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469,2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456,4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313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1 434,2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1 525,9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1 459,8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  <a:tr h="23136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Общий объем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1 876,9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2 038,2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1 921,0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F3EAD9">
                        <a:alpha val="50000"/>
                      </a:srgbClr>
                    </a:solidFill>
                  </a:tcPr>
                </a:tc>
              </a:tr>
              <a:tr h="2313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Дефицит (-)/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профицит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(+)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- 43,2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- 4,8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21920" marR="121920" marT="34290" marB="34290">
                    <a:solidFill>
                      <a:srgbClr val="DCC294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53267" y="803653"/>
            <a:ext cx="219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Млн. руб.</a:t>
            </a:r>
          </a:p>
          <a:p>
            <a:pPr algn="ctr"/>
            <a:endParaRPr lang="ru-RU" sz="1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2893215"/>
          <a:ext cx="9144000" cy="375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204" y="-1143201"/>
            <a:ext cx="6858001" cy="9144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0"/>
            <a:ext cx="7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54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Доходы бюджета</a:t>
            </a:r>
          </a:p>
          <a:p>
            <a:pPr algn="ctr"/>
            <a:endParaRPr lang="ru-RU" sz="2000" b="1" dirty="0">
              <a:solidFill>
                <a:srgbClr val="1154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ru-RU" sz="1900" dirty="0" smtClean="0">
              <a:solidFill>
                <a:srgbClr val="8F8B3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85720" y="428604"/>
          <a:ext cx="8477309" cy="605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3558</Words>
  <Application>Microsoft Office PowerPoint</Application>
  <PresentationFormat>Экран (4:3)</PresentationFormat>
  <Paragraphs>1148</Paragraphs>
  <Slides>38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Бюджет для граждан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GVS</dc:creator>
  <cp:lastModifiedBy>korotkova</cp:lastModifiedBy>
  <cp:revision>295</cp:revision>
  <dcterms:created xsi:type="dcterms:W3CDTF">2019-12-23T07:11:02Z</dcterms:created>
  <dcterms:modified xsi:type="dcterms:W3CDTF">2020-06-04T11:20:21Z</dcterms:modified>
</cp:coreProperties>
</file>